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1" r:id="rId2"/>
    <p:sldId id="297" r:id="rId3"/>
    <p:sldId id="296" r:id="rId4"/>
    <p:sldId id="299" r:id="rId5"/>
    <p:sldId id="300" r:id="rId6"/>
    <p:sldId id="302" r:id="rId7"/>
    <p:sldId id="312" r:id="rId8"/>
    <p:sldId id="301" r:id="rId9"/>
    <p:sldId id="303" r:id="rId10"/>
    <p:sldId id="304" r:id="rId11"/>
    <p:sldId id="306" r:id="rId12"/>
    <p:sldId id="307" r:id="rId13"/>
    <p:sldId id="308" r:id="rId14"/>
    <p:sldId id="305" r:id="rId15"/>
    <p:sldId id="309" r:id="rId16"/>
    <p:sldId id="310" r:id="rId17"/>
    <p:sldId id="313" r:id="rId18"/>
    <p:sldId id="314" r:id="rId19"/>
    <p:sldId id="315" r:id="rId20"/>
    <p:sldId id="316" r:id="rId21"/>
    <p:sldId id="318" r:id="rId22"/>
    <p:sldId id="320" r:id="rId23"/>
    <p:sldId id="319" r:id="rId24"/>
    <p:sldId id="257" r:id="rId25"/>
  </p:sldIdLst>
  <p:sldSz cx="9144000" cy="5715000" type="screen16x10"/>
  <p:notesSz cx="6858000" cy="9144000"/>
  <p:embeddedFontLst>
    <p:embeddedFont>
      <p:font typeface="나눔명조" panose="02020603020101020101" pitchFamily="18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고딕" panose="020D0604000000000000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연식" initials="최연" lastIdx="2" clrIdx="0">
    <p:extLst>
      <p:ext uri="{19B8F6BF-5375-455C-9EA6-DF929625EA0E}">
        <p15:presenceInfo xmlns:p15="http://schemas.microsoft.com/office/powerpoint/2012/main" userId="822838c6ce9b19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9D0101"/>
    <a:srgbClr val="E00F1A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1074" y="12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BB405-1534-4333-8AE7-BC60F43ED8C5}" type="doc">
      <dgm:prSet loTypeId="urn:microsoft.com/office/officeart/2005/8/layout/hList6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759055F5-2527-4B50-BFE8-90D309F73EDA}">
      <dgm:prSet phldrT="[텍스트]" custT="1"/>
      <dgm:spPr>
        <a:solidFill>
          <a:srgbClr val="808080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Step1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A19F2D5C-409E-463D-9D89-60E61BA93F9F}" type="par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7494E669-4B00-4402-855C-964D47876348}" type="sib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56342350-9DDA-4815-B241-ABE088C4DD33}">
      <dgm:prSet phldrT="[텍스트]" custT="1"/>
      <dgm:spPr>
        <a:solidFill>
          <a:srgbClr val="808080"/>
        </a:solidFill>
      </dgm:spPr>
      <dgm:t>
        <a:bodyPr/>
        <a:lstStyle/>
        <a:p>
          <a:pPr latinLnBrk="1"/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대전 버스에 </a:t>
          </a:r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대한     전반적인 현황 분석</a:t>
          </a:r>
          <a:endParaRPr lang="ko-KR" altLang="en-US" sz="12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BBEE49BC-BD92-4A10-8066-D38BE631CC87}" type="parTrans" cxnId="{665628F4-4A93-49E0-AB8D-8789458CB895}">
      <dgm:prSet/>
      <dgm:spPr/>
      <dgm:t>
        <a:bodyPr/>
        <a:lstStyle/>
        <a:p>
          <a:pPr latinLnBrk="1"/>
          <a:endParaRPr lang="ko-KR" altLang="en-US"/>
        </a:p>
      </dgm:t>
    </dgm:pt>
    <dgm:pt modelId="{9E15AE78-B373-449E-AC2F-5E4DAE58E021}" type="sibTrans" cxnId="{665628F4-4A93-49E0-AB8D-8789458CB895}">
      <dgm:prSet/>
      <dgm:spPr/>
      <dgm:t>
        <a:bodyPr/>
        <a:lstStyle/>
        <a:p>
          <a:pPr latinLnBrk="1"/>
          <a:endParaRPr lang="ko-KR" altLang="en-US"/>
        </a:p>
      </dgm:t>
    </dgm:pt>
    <dgm:pt modelId="{90CDC878-91C3-413C-AF0D-A4485A67AEE1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Step2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2D6F770F-72B8-4E4C-AB32-F783270D2DDB}" type="par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E4804D1F-B7E1-464C-BC27-E135785D2296}" type="sib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4D94C974-6A97-43D1-9971-BB9C66FCFC94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대전 버스에 대한 불만족 사항에 대한   분석</a:t>
          </a:r>
          <a:endParaRPr lang="ko-KR" altLang="en-US" sz="12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59EA7B48-FE1B-4349-BAD7-5D740E8356A9}" type="parTrans" cxnId="{C805C5FC-1238-4F9A-83E4-C29E6EAA03C8}">
      <dgm:prSet/>
      <dgm:spPr/>
      <dgm:t>
        <a:bodyPr/>
        <a:lstStyle/>
        <a:p>
          <a:pPr latinLnBrk="1"/>
          <a:endParaRPr lang="ko-KR" altLang="en-US"/>
        </a:p>
      </dgm:t>
    </dgm:pt>
    <dgm:pt modelId="{57A503DE-59AD-4E17-8776-56F84E436CEB}" type="sibTrans" cxnId="{C805C5FC-1238-4F9A-83E4-C29E6EAA03C8}">
      <dgm:prSet/>
      <dgm:spPr/>
      <dgm:t>
        <a:bodyPr/>
        <a:lstStyle/>
        <a:p>
          <a:pPr latinLnBrk="1"/>
          <a:endParaRPr lang="ko-KR" altLang="en-US"/>
        </a:p>
      </dgm:t>
    </dgm:pt>
    <dgm:pt modelId="{6C6EAE9D-AD65-4DC6-ABEC-BAB69032C1B5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Step3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7B03928E-CFCC-4F48-9FDD-1C5493A48EFE}" type="par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1A4AB7A7-5468-466A-81ED-619EFA84EAB2}" type="sib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AB5D359A-BDFD-4FEC-AB31-BB6696A6E23D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타 도시 대비</a:t>
          </a:r>
          <a:r>
            <a:rPr lang="en-US" altLang="ko-KR" sz="1200" dirty="0" smtClean="0">
              <a:latin typeface="나눔명조" panose="02020603020101020101" charset="-127"/>
              <a:ea typeface="나눔명조" panose="02020603020101020101" charset="-127"/>
            </a:rPr>
            <a:t>, </a:t>
          </a:r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대전 버스에 대한 부족한 점 분석</a:t>
          </a:r>
          <a:endParaRPr lang="ko-KR" altLang="en-US" sz="12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1476B233-E723-41A5-AAE6-CDEAAFB6EAD4}" type="parTrans" cxnId="{093EBED7-EDE7-4E8A-8E66-773C38ABAC04}">
      <dgm:prSet/>
      <dgm:spPr/>
      <dgm:t>
        <a:bodyPr/>
        <a:lstStyle/>
        <a:p>
          <a:pPr latinLnBrk="1"/>
          <a:endParaRPr lang="ko-KR" altLang="en-US"/>
        </a:p>
      </dgm:t>
    </dgm:pt>
    <dgm:pt modelId="{16013A59-6D38-4BC5-AD56-79E217A38821}" type="sibTrans" cxnId="{093EBED7-EDE7-4E8A-8E66-773C38ABAC04}">
      <dgm:prSet/>
      <dgm:spPr/>
      <dgm:t>
        <a:bodyPr/>
        <a:lstStyle/>
        <a:p>
          <a:pPr latinLnBrk="1"/>
          <a:endParaRPr lang="ko-KR" altLang="en-US"/>
        </a:p>
      </dgm:t>
    </dgm:pt>
    <dgm:pt modelId="{C5B35E2A-6941-4951-97FA-C1A83300ADA9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Step4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5489453A-48E8-40CF-A48E-91BC4DDBEC63}" type="par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F5E2C6A8-7E78-4A36-98FF-65D4182B7044}" type="sib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C7B712C9-98E5-40A8-AB19-627ED3645B9B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대전 버스에 </a:t>
          </a:r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대한      아이디어 </a:t>
          </a:r>
          <a:r>
            <a:rPr lang="ko-KR" altLang="en-US" sz="1200" dirty="0" smtClean="0">
              <a:latin typeface="나눔명조" panose="02020603020101020101" charset="-127"/>
              <a:ea typeface="나눔명조" panose="02020603020101020101" charset="-127"/>
            </a:rPr>
            <a:t>제시</a:t>
          </a:r>
          <a:endParaRPr lang="ko-KR" altLang="en-US" sz="12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4BC78371-DA7D-432B-9DA7-CF87A0B6CE3D}" type="parTrans" cxnId="{6632A5EA-1552-4747-873C-4D3901E1D266}">
      <dgm:prSet/>
      <dgm:spPr/>
      <dgm:t>
        <a:bodyPr/>
        <a:lstStyle/>
        <a:p>
          <a:pPr latinLnBrk="1"/>
          <a:endParaRPr lang="ko-KR" altLang="en-US"/>
        </a:p>
      </dgm:t>
    </dgm:pt>
    <dgm:pt modelId="{980E41EA-4669-4CE9-83C8-638C3198634A}" type="sibTrans" cxnId="{6632A5EA-1552-4747-873C-4D3901E1D266}">
      <dgm:prSet/>
      <dgm:spPr/>
      <dgm:t>
        <a:bodyPr/>
        <a:lstStyle/>
        <a:p>
          <a:pPr latinLnBrk="1"/>
          <a:endParaRPr lang="ko-KR" altLang="en-US"/>
        </a:p>
      </dgm:t>
    </dgm:pt>
    <dgm:pt modelId="{1661E62E-6BBA-4C74-A421-0E514286E236}" type="pres">
      <dgm:prSet presAssocID="{E72BB405-1534-4333-8AE7-BC60F43ED8C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F8533-84FD-4BBE-A670-DD07AB546F88}" type="pres">
      <dgm:prSet presAssocID="{759055F5-2527-4B50-BFE8-90D309F73ED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78794D-437C-4B73-B068-493C2F3417CE}" type="pres">
      <dgm:prSet presAssocID="{7494E669-4B00-4402-855C-964D47876348}" presName="sibTrans" presStyleCnt="0"/>
      <dgm:spPr/>
    </dgm:pt>
    <dgm:pt modelId="{C089C736-8EE9-47ED-B045-F646E6607781}" type="pres">
      <dgm:prSet presAssocID="{90CDC878-91C3-413C-AF0D-A4485A67AE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4EAA92-5F28-466D-9266-267BD74363CF}" type="pres">
      <dgm:prSet presAssocID="{E4804D1F-B7E1-464C-BC27-E135785D2296}" presName="sibTrans" presStyleCnt="0"/>
      <dgm:spPr/>
    </dgm:pt>
    <dgm:pt modelId="{B4B5232C-7F35-4CF2-9982-6549EC431A5D}" type="pres">
      <dgm:prSet presAssocID="{6C6EAE9D-AD65-4DC6-ABEC-BAB69032C1B5}" presName="node" presStyleLbl="node1" presStyleIdx="2" presStyleCnt="4" custLinFactNeighborX="36204" custLinFactNeighborY="2292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805377-A08C-49E1-810E-1BD0F3813990}" type="pres">
      <dgm:prSet presAssocID="{1A4AB7A7-5468-466A-81ED-619EFA84EAB2}" presName="sibTrans" presStyleCnt="0"/>
      <dgm:spPr/>
    </dgm:pt>
    <dgm:pt modelId="{0BEA1B04-1277-4718-81DD-B6F4711FE1EF}" type="pres">
      <dgm:prSet presAssocID="{C5B35E2A-6941-4951-97FA-C1A83300ADA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7259617-9886-49DB-B058-23B3EE867BD1}" type="presOf" srcId="{E72BB405-1534-4333-8AE7-BC60F43ED8C5}" destId="{1661E62E-6BBA-4C74-A421-0E514286E236}" srcOrd="0" destOrd="0" presId="urn:microsoft.com/office/officeart/2005/8/layout/hList6"/>
    <dgm:cxn modelId="{3934D069-1661-4848-B896-3F3B46F3B321}" type="presOf" srcId="{AB5D359A-BDFD-4FEC-AB31-BB6696A6E23D}" destId="{B4B5232C-7F35-4CF2-9982-6549EC431A5D}" srcOrd="0" destOrd="1" presId="urn:microsoft.com/office/officeart/2005/8/layout/hList6"/>
    <dgm:cxn modelId="{7855388B-26CD-456F-B7B7-37C4532832F0}" type="presOf" srcId="{90CDC878-91C3-413C-AF0D-A4485A67AEE1}" destId="{C089C736-8EE9-47ED-B045-F646E6607781}" srcOrd="0" destOrd="0" presId="urn:microsoft.com/office/officeart/2005/8/layout/hList6"/>
    <dgm:cxn modelId="{ADB44E8D-94A2-494E-B3F4-E8E4B36E863A}" type="presOf" srcId="{4D94C974-6A97-43D1-9971-BB9C66FCFC94}" destId="{C089C736-8EE9-47ED-B045-F646E6607781}" srcOrd="0" destOrd="1" presId="urn:microsoft.com/office/officeart/2005/8/layout/hList6"/>
    <dgm:cxn modelId="{093EBED7-EDE7-4E8A-8E66-773C38ABAC04}" srcId="{6C6EAE9D-AD65-4DC6-ABEC-BAB69032C1B5}" destId="{AB5D359A-BDFD-4FEC-AB31-BB6696A6E23D}" srcOrd="0" destOrd="0" parTransId="{1476B233-E723-41A5-AAE6-CDEAAFB6EAD4}" sibTransId="{16013A59-6D38-4BC5-AD56-79E217A38821}"/>
    <dgm:cxn modelId="{31F2A975-B1C8-4C52-8CA5-1AF3B530512E}" srcId="{E72BB405-1534-4333-8AE7-BC60F43ED8C5}" destId="{6C6EAE9D-AD65-4DC6-ABEC-BAB69032C1B5}" srcOrd="2" destOrd="0" parTransId="{7B03928E-CFCC-4F48-9FDD-1C5493A48EFE}" sibTransId="{1A4AB7A7-5468-466A-81ED-619EFA84EAB2}"/>
    <dgm:cxn modelId="{D1DFE788-646E-49E5-BD5B-2FE5F0665FAE}" type="presOf" srcId="{759055F5-2527-4B50-BFE8-90D309F73EDA}" destId="{9B4F8533-84FD-4BBE-A670-DD07AB546F88}" srcOrd="0" destOrd="0" presId="urn:microsoft.com/office/officeart/2005/8/layout/hList6"/>
    <dgm:cxn modelId="{6632A5EA-1552-4747-873C-4D3901E1D266}" srcId="{C5B35E2A-6941-4951-97FA-C1A83300ADA9}" destId="{C7B712C9-98E5-40A8-AB19-627ED3645B9B}" srcOrd="0" destOrd="0" parTransId="{4BC78371-DA7D-432B-9DA7-CF87A0B6CE3D}" sibTransId="{980E41EA-4669-4CE9-83C8-638C3198634A}"/>
    <dgm:cxn modelId="{E692DA2C-C589-45C0-8B33-5AF79AF9BF1D}" type="presOf" srcId="{C7B712C9-98E5-40A8-AB19-627ED3645B9B}" destId="{0BEA1B04-1277-4718-81DD-B6F4711FE1EF}" srcOrd="0" destOrd="1" presId="urn:microsoft.com/office/officeart/2005/8/layout/hList6"/>
    <dgm:cxn modelId="{53740EDB-CD75-49D4-865E-8584F6CCCED3}" type="presOf" srcId="{56342350-9DDA-4815-B241-ABE088C4DD33}" destId="{9B4F8533-84FD-4BBE-A670-DD07AB546F88}" srcOrd="0" destOrd="1" presId="urn:microsoft.com/office/officeart/2005/8/layout/hList6"/>
    <dgm:cxn modelId="{665628F4-4A93-49E0-AB8D-8789458CB895}" srcId="{759055F5-2527-4B50-BFE8-90D309F73EDA}" destId="{56342350-9DDA-4815-B241-ABE088C4DD33}" srcOrd="0" destOrd="0" parTransId="{BBEE49BC-BD92-4A10-8066-D38BE631CC87}" sibTransId="{9E15AE78-B373-449E-AC2F-5E4DAE58E021}"/>
    <dgm:cxn modelId="{4E872541-93A3-402F-B84D-53E375B98429}" type="presOf" srcId="{6C6EAE9D-AD65-4DC6-ABEC-BAB69032C1B5}" destId="{B4B5232C-7F35-4CF2-9982-6549EC431A5D}" srcOrd="0" destOrd="0" presId="urn:microsoft.com/office/officeart/2005/8/layout/hList6"/>
    <dgm:cxn modelId="{42A1F1BC-8A0F-4D94-BF78-D2CCCE1D3E49}" srcId="{E72BB405-1534-4333-8AE7-BC60F43ED8C5}" destId="{90CDC878-91C3-413C-AF0D-A4485A67AEE1}" srcOrd="1" destOrd="0" parTransId="{2D6F770F-72B8-4E4C-AB32-F783270D2DDB}" sibTransId="{E4804D1F-B7E1-464C-BC27-E135785D2296}"/>
    <dgm:cxn modelId="{F4D3B152-043B-4156-B39B-24D0E34BFAC7}" srcId="{E72BB405-1534-4333-8AE7-BC60F43ED8C5}" destId="{759055F5-2527-4B50-BFE8-90D309F73EDA}" srcOrd="0" destOrd="0" parTransId="{A19F2D5C-409E-463D-9D89-60E61BA93F9F}" sibTransId="{7494E669-4B00-4402-855C-964D47876348}"/>
    <dgm:cxn modelId="{8EC99ED7-6992-4930-93BD-367A0F5C7886}" type="presOf" srcId="{C5B35E2A-6941-4951-97FA-C1A83300ADA9}" destId="{0BEA1B04-1277-4718-81DD-B6F4711FE1EF}" srcOrd="0" destOrd="0" presId="urn:microsoft.com/office/officeart/2005/8/layout/hList6"/>
    <dgm:cxn modelId="{758FE252-015A-426D-AF3D-E74C3F2BF161}" srcId="{E72BB405-1534-4333-8AE7-BC60F43ED8C5}" destId="{C5B35E2A-6941-4951-97FA-C1A83300ADA9}" srcOrd="3" destOrd="0" parTransId="{5489453A-48E8-40CF-A48E-91BC4DDBEC63}" sibTransId="{F5E2C6A8-7E78-4A36-98FF-65D4182B7044}"/>
    <dgm:cxn modelId="{C805C5FC-1238-4F9A-83E4-C29E6EAA03C8}" srcId="{90CDC878-91C3-413C-AF0D-A4485A67AEE1}" destId="{4D94C974-6A97-43D1-9971-BB9C66FCFC94}" srcOrd="0" destOrd="0" parTransId="{59EA7B48-FE1B-4349-BAD7-5D740E8356A9}" sibTransId="{57A503DE-59AD-4E17-8776-56F84E436CEB}"/>
    <dgm:cxn modelId="{01B3C4F2-190D-4781-9E8D-B4FE2C9A738C}" type="presParOf" srcId="{1661E62E-6BBA-4C74-A421-0E514286E236}" destId="{9B4F8533-84FD-4BBE-A670-DD07AB546F88}" srcOrd="0" destOrd="0" presId="urn:microsoft.com/office/officeart/2005/8/layout/hList6"/>
    <dgm:cxn modelId="{87F97849-8A65-450D-B639-3F651EBB26FE}" type="presParOf" srcId="{1661E62E-6BBA-4C74-A421-0E514286E236}" destId="{7F78794D-437C-4B73-B068-493C2F3417CE}" srcOrd="1" destOrd="0" presId="urn:microsoft.com/office/officeart/2005/8/layout/hList6"/>
    <dgm:cxn modelId="{6AECBBFD-471C-4D57-8899-7F20DDC0EE93}" type="presParOf" srcId="{1661E62E-6BBA-4C74-A421-0E514286E236}" destId="{C089C736-8EE9-47ED-B045-F646E6607781}" srcOrd="2" destOrd="0" presId="urn:microsoft.com/office/officeart/2005/8/layout/hList6"/>
    <dgm:cxn modelId="{7770A31A-0289-4457-8466-4001308E0FDC}" type="presParOf" srcId="{1661E62E-6BBA-4C74-A421-0E514286E236}" destId="{B84EAA92-5F28-466D-9266-267BD74363CF}" srcOrd="3" destOrd="0" presId="urn:microsoft.com/office/officeart/2005/8/layout/hList6"/>
    <dgm:cxn modelId="{B2EEC19E-0199-47F4-A8EC-0F0F392C13F5}" type="presParOf" srcId="{1661E62E-6BBA-4C74-A421-0E514286E236}" destId="{B4B5232C-7F35-4CF2-9982-6549EC431A5D}" srcOrd="4" destOrd="0" presId="urn:microsoft.com/office/officeart/2005/8/layout/hList6"/>
    <dgm:cxn modelId="{4EA95876-45E2-4F06-A012-EA4632DAB12E}" type="presParOf" srcId="{1661E62E-6BBA-4C74-A421-0E514286E236}" destId="{C1805377-A08C-49E1-810E-1BD0F3813990}" srcOrd="5" destOrd="0" presId="urn:microsoft.com/office/officeart/2005/8/layout/hList6"/>
    <dgm:cxn modelId="{BA1743D1-9641-4241-8B7D-C49766EA4D2B}" type="presParOf" srcId="{1661E62E-6BBA-4C74-A421-0E514286E236}" destId="{0BEA1B04-1277-4718-81DD-B6F4711FE1E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D001FB-B62A-4135-B275-D23613C0B9E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66A97A0-23DE-4E85-AE39-624BC624F15D}">
      <dgm:prSet phldrT="[텍스트]" custT="1"/>
      <dgm:spPr>
        <a:solidFill>
          <a:srgbClr val="808080"/>
        </a:solidFill>
      </dgm:spPr>
      <dgm:t>
        <a:bodyPr/>
        <a:lstStyle/>
        <a:p>
          <a:pPr latinLnBrk="1"/>
          <a:r>
            <a:rPr lang="ko-KR" altLang="en-US" sz="2000" dirty="0" smtClean="0">
              <a:latin typeface="나눔명조" panose="02020603020101020101" charset="-127"/>
              <a:ea typeface="나눔명조" panose="02020603020101020101" charset="-127"/>
            </a:rPr>
            <a:t>급행</a:t>
          </a:r>
          <a:endParaRPr lang="en-US" altLang="ko-KR" sz="20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3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BA86BC75-35F1-42B3-BEDF-734461CA36F2}" type="parTrans" cxnId="{11C165F9-3108-493E-97A9-88AAE1DA2C76}">
      <dgm:prSet/>
      <dgm:spPr/>
      <dgm:t>
        <a:bodyPr/>
        <a:lstStyle/>
        <a:p>
          <a:pPr latinLnBrk="1"/>
          <a:endParaRPr lang="ko-KR" altLang="en-US"/>
        </a:p>
      </dgm:t>
    </dgm:pt>
    <dgm:pt modelId="{3F4E43CC-47ED-4102-B7C3-B5619C100F33}" type="sibTrans" cxnId="{11C165F9-3108-493E-97A9-88AAE1DA2C76}">
      <dgm:prSet/>
      <dgm:spPr/>
      <dgm:t>
        <a:bodyPr/>
        <a:lstStyle/>
        <a:p>
          <a:pPr latinLnBrk="1"/>
          <a:endParaRPr lang="ko-KR" altLang="en-US"/>
        </a:p>
      </dgm:t>
    </dgm:pt>
    <dgm:pt modelId="{2D829236-EC3A-4E07-8406-BD1AE7F1AA2F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ko-KR" altLang="en-US" sz="2000" dirty="0" smtClean="0">
              <a:latin typeface="나눔명조" panose="02020603020101020101" charset="-127"/>
              <a:ea typeface="나눔명조" panose="02020603020101020101" charset="-127"/>
            </a:rPr>
            <a:t>외곽</a:t>
          </a:r>
          <a:endParaRPr lang="en-US" altLang="ko-KR" sz="20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28</a:t>
          </a:r>
          <a:endParaRPr lang="ko-KR" altLang="en-US" sz="200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C79F4F9A-5E7D-4998-9290-9ABA57CEA3D3}" type="parTrans" cxnId="{7FE273CF-1EA6-4933-9C5C-FDB0CACFAFB7}">
      <dgm:prSet/>
      <dgm:spPr/>
      <dgm:t>
        <a:bodyPr/>
        <a:lstStyle/>
        <a:p>
          <a:pPr latinLnBrk="1"/>
          <a:endParaRPr lang="ko-KR" altLang="en-US"/>
        </a:p>
      </dgm:t>
    </dgm:pt>
    <dgm:pt modelId="{504204C8-4E40-471B-8D21-147CC72AD69C}" type="sibTrans" cxnId="{7FE273CF-1EA6-4933-9C5C-FDB0CACFAFB7}">
      <dgm:prSet/>
      <dgm:spPr/>
      <dgm:t>
        <a:bodyPr/>
        <a:lstStyle/>
        <a:p>
          <a:pPr latinLnBrk="1"/>
          <a:endParaRPr lang="ko-KR" altLang="en-US"/>
        </a:p>
      </dgm:t>
    </dgm:pt>
    <dgm:pt modelId="{A7120EE6-5657-4D99-AEE8-87F1176FF647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en-US" altLang="ko-KR" sz="2000" spc="-150" dirty="0" smtClean="0">
              <a:latin typeface="나눔명조" panose="02020603020101020101" charset="-127"/>
              <a:ea typeface="나눔명조" panose="02020603020101020101" charset="-127"/>
            </a:rPr>
            <a:t>BRT</a:t>
          </a:r>
        </a:p>
        <a:p>
          <a:pPr latinLnBrk="1"/>
          <a:r>
            <a:rPr lang="en-US" altLang="ko-KR" sz="2000" spc="-150" dirty="0" smtClean="0">
              <a:latin typeface="나눔명조" panose="02020603020101020101" charset="-127"/>
              <a:ea typeface="나눔명조" panose="02020603020101020101" charset="-127"/>
            </a:rPr>
            <a:t>1</a:t>
          </a:r>
          <a:endParaRPr lang="ko-KR" altLang="en-US" sz="2000" spc="-150" dirty="0">
            <a:latin typeface="나눔명조" panose="02020603020101020101" charset="-127"/>
            <a:ea typeface="나눔명조" panose="02020603020101020101" charset="-127"/>
          </a:endParaRPr>
        </a:p>
      </dgm:t>
    </dgm:pt>
    <dgm:pt modelId="{2D92B997-8E83-4120-8735-C496977DDA60}" type="parTrans" cxnId="{D797EEA3-26A3-451F-8BE1-76A3CA85701E}">
      <dgm:prSet/>
      <dgm:spPr/>
      <dgm:t>
        <a:bodyPr/>
        <a:lstStyle/>
        <a:p>
          <a:pPr latinLnBrk="1"/>
          <a:endParaRPr lang="ko-KR" altLang="en-US"/>
        </a:p>
      </dgm:t>
    </dgm:pt>
    <dgm:pt modelId="{E7C29C2A-5F4A-4F05-B7C8-99E9B41BE095}" type="sibTrans" cxnId="{D797EEA3-26A3-451F-8BE1-76A3CA85701E}">
      <dgm:prSet/>
      <dgm:spPr/>
      <dgm:t>
        <a:bodyPr/>
        <a:lstStyle/>
        <a:p>
          <a:pPr latinLnBrk="1"/>
          <a:endParaRPr lang="ko-KR" altLang="en-US"/>
        </a:p>
      </dgm:t>
    </dgm:pt>
    <dgm:pt modelId="{78E184A2-5809-4190-81CE-30806F7E74A3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ko-KR" altLang="en-US" sz="2000" dirty="0" smtClean="0">
              <a:latin typeface="나눔명조" panose="02020603020101020101" charset="-127"/>
              <a:ea typeface="나눔명조" panose="02020603020101020101" charset="-127"/>
            </a:rPr>
            <a:t>간</a:t>
          </a:r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.</a:t>
          </a:r>
          <a:r>
            <a:rPr lang="ko-KR" altLang="en-US" sz="2000" dirty="0" smtClean="0">
              <a:latin typeface="나눔명조" panose="02020603020101020101" charset="-127"/>
              <a:ea typeface="나눔명조" panose="02020603020101020101" charset="-127"/>
            </a:rPr>
            <a:t>지선</a:t>
          </a:r>
          <a:endParaRPr lang="en-US" altLang="ko-KR" sz="20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atinLnBrk="1"/>
          <a:r>
            <a:rPr lang="en-US" altLang="ko-KR" sz="2000" dirty="0" smtClean="0">
              <a:latin typeface="나눔명조" panose="02020603020101020101" charset="-127"/>
              <a:ea typeface="나눔명조" panose="02020603020101020101" charset="-127"/>
            </a:rPr>
            <a:t>67</a:t>
          </a:r>
        </a:p>
      </dgm:t>
    </dgm:pt>
    <dgm:pt modelId="{F3BDB8E3-2DD9-4757-8063-AC3F5F158BFE}" type="sibTrans" cxnId="{F7A9818B-1273-47E9-A464-2FDCAF6098C9}">
      <dgm:prSet/>
      <dgm:spPr/>
      <dgm:t>
        <a:bodyPr/>
        <a:lstStyle/>
        <a:p>
          <a:pPr latinLnBrk="1"/>
          <a:endParaRPr lang="ko-KR" altLang="en-US"/>
        </a:p>
      </dgm:t>
    </dgm:pt>
    <dgm:pt modelId="{E6A0C809-0ED5-47CB-A721-EBD2282D5C19}" type="parTrans" cxnId="{F7A9818B-1273-47E9-A464-2FDCAF6098C9}">
      <dgm:prSet/>
      <dgm:spPr/>
      <dgm:t>
        <a:bodyPr/>
        <a:lstStyle/>
        <a:p>
          <a:pPr latinLnBrk="1"/>
          <a:endParaRPr lang="ko-KR" altLang="en-US"/>
        </a:p>
      </dgm:t>
    </dgm:pt>
    <dgm:pt modelId="{67A0C223-2E42-4EA9-B468-E201345BE6AA}">
      <dgm:prSet phldrT="[텍스트]"/>
      <dgm:spPr>
        <a:solidFill>
          <a:srgbClr val="464646"/>
        </a:solidFill>
      </dgm:spPr>
      <dgm:t>
        <a:bodyPr/>
        <a:lstStyle/>
        <a:p>
          <a:pPr latinLnBrk="1"/>
          <a:endParaRPr lang="ko-KR" altLang="en-US"/>
        </a:p>
      </dgm:t>
    </dgm:pt>
    <dgm:pt modelId="{88A6B731-505D-4DFF-BD1A-7D65CB1DA7C9}" type="parTrans" cxnId="{386A6F79-BAF6-474D-B3DC-2B71203ABB6F}">
      <dgm:prSet/>
      <dgm:spPr/>
      <dgm:t>
        <a:bodyPr/>
        <a:lstStyle/>
        <a:p>
          <a:pPr latinLnBrk="1"/>
          <a:endParaRPr lang="ko-KR" altLang="en-US"/>
        </a:p>
      </dgm:t>
    </dgm:pt>
    <dgm:pt modelId="{EBDAE523-96A8-4F3B-844E-F67FFA71C564}" type="sibTrans" cxnId="{386A6F79-BAF6-474D-B3DC-2B71203ABB6F}">
      <dgm:prSet/>
      <dgm:spPr/>
      <dgm:t>
        <a:bodyPr/>
        <a:lstStyle/>
        <a:p>
          <a:pPr latinLnBrk="1"/>
          <a:endParaRPr lang="ko-KR" altLang="en-US"/>
        </a:p>
      </dgm:t>
    </dgm:pt>
    <dgm:pt modelId="{48D272C2-16EA-4242-BBBB-A2FAF818F858}" type="pres">
      <dgm:prSet presAssocID="{81D001FB-B62A-4135-B275-D23613C0B9E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8AEAB-773D-4405-9DE8-12D183BE86CE}" type="pres">
      <dgm:prSet presAssocID="{81D001FB-B62A-4135-B275-D23613C0B9E3}" presName="diamond" presStyleLbl="bgShp" presStyleIdx="0" presStyleCnt="1" custLinFactNeighborX="-482"/>
      <dgm:spPr>
        <a:solidFill>
          <a:schemeClr val="bg1">
            <a:lumMod val="85000"/>
          </a:schemeClr>
        </a:solidFill>
        <a:ln>
          <a:noFill/>
        </a:ln>
      </dgm:spPr>
    </dgm:pt>
    <dgm:pt modelId="{FC2CD363-46AA-4D27-9A5E-2507E46E5210}" type="pres">
      <dgm:prSet presAssocID="{81D001FB-B62A-4135-B275-D23613C0B9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09863F-0D32-46D6-AF6D-3C7E5F52AB77}" type="pres">
      <dgm:prSet presAssocID="{81D001FB-B62A-4135-B275-D23613C0B9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4A7556-C4EE-4E66-82B8-A80C7C9ABC49}" type="pres">
      <dgm:prSet presAssocID="{81D001FB-B62A-4135-B275-D23613C0B9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7E0DA7-8728-40B0-99C2-A67B1165FB03}" type="pres">
      <dgm:prSet presAssocID="{81D001FB-B62A-4135-B275-D23613C0B9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86A6F79-BAF6-474D-B3DC-2B71203ABB6F}" srcId="{81D001FB-B62A-4135-B275-D23613C0B9E3}" destId="{67A0C223-2E42-4EA9-B468-E201345BE6AA}" srcOrd="4" destOrd="0" parTransId="{88A6B731-505D-4DFF-BD1A-7D65CB1DA7C9}" sibTransId="{EBDAE523-96A8-4F3B-844E-F67FFA71C564}"/>
    <dgm:cxn modelId="{8AF8DDED-305F-4BFA-A6C6-4F7289A3345F}" type="presOf" srcId="{2D829236-EC3A-4E07-8406-BD1AE7F1AA2F}" destId="{7E4A7556-C4EE-4E66-82B8-A80C7C9ABC49}" srcOrd="0" destOrd="0" presId="urn:microsoft.com/office/officeart/2005/8/layout/matrix3"/>
    <dgm:cxn modelId="{D797EEA3-26A3-451F-8BE1-76A3CA85701E}" srcId="{81D001FB-B62A-4135-B275-D23613C0B9E3}" destId="{A7120EE6-5657-4D99-AEE8-87F1176FF647}" srcOrd="3" destOrd="0" parTransId="{2D92B997-8E83-4120-8735-C496977DDA60}" sibTransId="{E7C29C2A-5F4A-4F05-B7C8-99E9B41BE095}"/>
    <dgm:cxn modelId="{9B5F026F-824C-4B1E-8C39-C84EB7BB4987}" type="presOf" srcId="{A7120EE6-5657-4D99-AEE8-87F1176FF647}" destId="{CB7E0DA7-8728-40B0-99C2-A67B1165FB03}" srcOrd="0" destOrd="0" presId="urn:microsoft.com/office/officeart/2005/8/layout/matrix3"/>
    <dgm:cxn modelId="{11C165F9-3108-493E-97A9-88AAE1DA2C76}" srcId="{81D001FB-B62A-4135-B275-D23613C0B9E3}" destId="{966A97A0-23DE-4E85-AE39-624BC624F15D}" srcOrd="0" destOrd="0" parTransId="{BA86BC75-35F1-42B3-BEDF-734461CA36F2}" sibTransId="{3F4E43CC-47ED-4102-B7C3-B5619C100F33}"/>
    <dgm:cxn modelId="{FB71B1D7-6D2E-4207-B382-D942D7E64F63}" type="presOf" srcId="{81D001FB-B62A-4135-B275-D23613C0B9E3}" destId="{48D272C2-16EA-4242-BBBB-A2FAF818F858}" srcOrd="0" destOrd="0" presId="urn:microsoft.com/office/officeart/2005/8/layout/matrix3"/>
    <dgm:cxn modelId="{88C3049B-0546-45D2-949B-93EF98402678}" type="presOf" srcId="{966A97A0-23DE-4E85-AE39-624BC624F15D}" destId="{FC2CD363-46AA-4D27-9A5E-2507E46E5210}" srcOrd="0" destOrd="0" presId="urn:microsoft.com/office/officeart/2005/8/layout/matrix3"/>
    <dgm:cxn modelId="{F7A9818B-1273-47E9-A464-2FDCAF6098C9}" srcId="{81D001FB-B62A-4135-B275-D23613C0B9E3}" destId="{78E184A2-5809-4190-81CE-30806F7E74A3}" srcOrd="1" destOrd="0" parTransId="{E6A0C809-0ED5-47CB-A721-EBD2282D5C19}" sibTransId="{F3BDB8E3-2DD9-4757-8063-AC3F5F158BFE}"/>
    <dgm:cxn modelId="{B8941DB2-3B95-450B-A471-72B0CB089FDD}" type="presOf" srcId="{78E184A2-5809-4190-81CE-30806F7E74A3}" destId="{1D09863F-0D32-46D6-AF6D-3C7E5F52AB77}" srcOrd="0" destOrd="0" presId="urn:microsoft.com/office/officeart/2005/8/layout/matrix3"/>
    <dgm:cxn modelId="{7FE273CF-1EA6-4933-9C5C-FDB0CACFAFB7}" srcId="{81D001FB-B62A-4135-B275-D23613C0B9E3}" destId="{2D829236-EC3A-4E07-8406-BD1AE7F1AA2F}" srcOrd="2" destOrd="0" parTransId="{C79F4F9A-5E7D-4998-9290-9ABA57CEA3D3}" sibTransId="{504204C8-4E40-471B-8D21-147CC72AD69C}"/>
    <dgm:cxn modelId="{1A46DC79-3E83-4DF9-8FE0-EC81477FED01}" type="presParOf" srcId="{48D272C2-16EA-4242-BBBB-A2FAF818F858}" destId="{7538AEAB-773D-4405-9DE8-12D183BE86CE}" srcOrd="0" destOrd="0" presId="urn:microsoft.com/office/officeart/2005/8/layout/matrix3"/>
    <dgm:cxn modelId="{8EF61762-1F57-454F-8D8A-EC995A52DDC3}" type="presParOf" srcId="{48D272C2-16EA-4242-BBBB-A2FAF818F858}" destId="{FC2CD363-46AA-4D27-9A5E-2507E46E5210}" srcOrd="1" destOrd="0" presId="urn:microsoft.com/office/officeart/2005/8/layout/matrix3"/>
    <dgm:cxn modelId="{83FD3473-498E-4AE7-9A2A-1725426701AE}" type="presParOf" srcId="{48D272C2-16EA-4242-BBBB-A2FAF818F858}" destId="{1D09863F-0D32-46D6-AF6D-3C7E5F52AB77}" srcOrd="2" destOrd="0" presId="urn:microsoft.com/office/officeart/2005/8/layout/matrix3"/>
    <dgm:cxn modelId="{718415F5-0460-4453-B9EB-81D0FF106531}" type="presParOf" srcId="{48D272C2-16EA-4242-BBBB-A2FAF818F858}" destId="{7E4A7556-C4EE-4E66-82B8-A80C7C9ABC49}" srcOrd="3" destOrd="0" presId="urn:microsoft.com/office/officeart/2005/8/layout/matrix3"/>
    <dgm:cxn modelId="{8FFA15C7-105A-4F83-8459-5EA7651834FE}" type="presParOf" srcId="{48D272C2-16EA-4242-BBBB-A2FAF818F858}" destId="{CB7E0DA7-8728-40B0-99C2-A67B1165FB0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F8533-84FD-4BBE-A670-DD07AB546F88}">
      <dsp:nvSpPr>
        <dsp:cNvPr id="0" name=""/>
        <dsp:cNvSpPr/>
      </dsp:nvSpPr>
      <dsp:spPr>
        <a:xfrm rot="16200000">
          <a:off x="-546184" y="548018"/>
          <a:ext cx="2896096" cy="1800058"/>
        </a:xfrm>
        <a:prstGeom prst="flowChartManualOperation">
          <a:avLst/>
        </a:prstGeom>
        <a:solidFill>
          <a:srgbClr val="8080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Step1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대전 버스에 </a:t>
          </a: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대한     전반적인 현황 분석</a:t>
          </a:r>
          <a:endParaRPr lang="ko-KR" altLang="en-US" sz="12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 rot="5400000">
        <a:off x="1835" y="579218"/>
        <a:ext cx="1800058" cy="1737658"/>
      </dsp:txXfrm>
    </dsp:sp>
    <dsp:sp modelId="{C089C736-8EE9-47ED-B045-F646E6607781}">
      <dsp:nvSpPr>
        <dsp:cNvPr id="0" name=""/>
        <dsp:cNvSpPr/>
      </dsp:nvSpPr>
      <dsp:spPr>
        <a:xfrm rot="16200000">
          <a:off x="1388878" y="548018"/>
          <a:ext cx="2896096" cy="1800058"/>
        </a:xfrm>
        <a:prstGeom prst="flowChartManualOperation">
          <a:avLst/>
        </a:prstGeom>
        <a:solidFill>
          <a:srgbClr val="464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Step2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대전 버스에 대한 불만족 사항에 대한   분석</a:t>
          </a:r>
          <a:endParaRPr lang="ko-KR" altLang="en-US" sz="12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 rot="5400000">
        <a:off x="1936897" y="579218"/>
        <a:ext cx="1800058" cy="1737658"/>
      </dsp:txXfrm>
    </dsp:sp>
    <dsp:sp modelId="{B4B5232C-7F35-4CF2-9982-6549EC431A5D}">
      <dsp:nvSpPr>
        <dsp:cNvPr id="0" name=""/>
        <dsp:cNvSpPr/>
      </dsp:nvSpPr>
      <dsp:spPr>
        <a:xfrm rot="16200000">
          <a:off x="3372818" y="548018"/>
          <a:ext cx="2896096" cy="1800058"/>
        </a:xfrm>
        <a:prstGeom prst="flowChartManualOperation">
          <a:avLst/>
        </a:prstGeom>
        <a:solidFill>
          <a:srgbClr val="9D01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Step3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타 도시 대비</a:t>
          </a:r>
          <a:r>
            <a:rPr lang="en-US" altLang="ko-KR" sz="1200" kern="1200" dirty="0" smtClean="0">
              <a:latin typeface="나눔명조" panose="02020603020101020101" charset="-127"/>
              <a:ea typeface="나눔명조" panose="02020603020101020101" charset="-127"/>
            </a:rPr>
            <a:t>, </a:t>
          </a: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대전 버스에 대한 부족한 점 분석</a:t>
          </a:r>
          <a:endParaRPr lang="ko-KR" altLang="en-US" sz="12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 rot="5400000">
        <a:off x="3920837" y="579218"/>
        <a:ext cx="1800058" cy="1737658"/>
      </dsp:txXfrm>
    </dsp:sp>
    <dsp:sp modelId="{0BEA1B04-1277-4718-81DD-B6F4711FE1EF}">
      <dsp:nvSpPr>
        <dsp:cNvPr id="0" name=""/>
        <dsp:cNvSpPr/>
      </dsp:nvSpPr>
      <dsp:spPr>
        <a:xfrm rot="16200000">
          <a:off x="5259004" y="548018"/>
          <a:ext cx="2896096" cy="1800058"/>
        </a:xfrm>
        <a:prstGeom prst="flowChartManualOperation">
          <a:avLst/>
        </a:prstGeom>
        <a:solidFill>
          <a:srgbClr val="E00F1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Step4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대전 버스에 </a:t>
          </a: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대한      아이디어 </a:t>
          </a:r>
          <a:r>
            <a:rPr lang="ko-KR" altLang="en-US" sz="1200" kern="1200" dirty="0" smtClean="0">
              <a:latin typeface="나눔명조" panose="02020603020101020101" charset="-127"/>
              <a:ea typeface="나눔명조" panose="02020603020101020101" charset="-127"/>
            </a:rPr>
            <a:t>제시</a:t>
          </a:r>
          <a:endParaRPr lang="ko-KR" altLang="en-US" sz="12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 rot="5400000">
        <a:off x="5807023" y="579218"/>
        <a:ext cx="1800058" cy="1737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8AEAB-773D-4405-9DE8-12D183BE86CE}">
      <dsp:nvSpPr>
        <dsp:cNvPr id="0" name=""/>
        <dsp:cNvSpPr/>
      </dsp:nvSpPr>
      <dsp:spPr>
        <a:xfrm>
          <a:off x="256485" y="0"/>
          <a:ext cx="3271912" cy="3271912"/>
        </a:xfrm>
        <a:prstGeom prst="diamond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CD363-46AA-4D27-9A5E-2507E46E5210}">
      <dsp:nvSpPr>
        <dsp:cNvPr id="0" name=""/>
        <dsp:cNvSpPr/>
      </dsp:nvSpPr>
      <dsp:spPr>
        <a:xfrm>
          <a:off x="583087" y="310831"/>
          <a:ext cx="1276045" cy="1276045"/>
        </a:xfrm>
        <a:prstGeom prst="roundRect">
          <a:avLst/>
        </a:prstGeom>
        <a:solidFill>
          <a:srgbClr val="8080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나눔명조" panose="02020603020101020101" charset="-127"/>
              <a:ea typeface="나눔명조" panose="02020603020101020101" charset="-127"/>
            </a:rPr>
            <a:t>급행</a:t>
          </a:r>
          <a:endParaRPr lang="en-US" altLang="ko-KR" sz="2000" kern="12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3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>
        <a:off x="645378" y="373122"/>
        <a:ext cx="1151463" cy="1151463"/>
      </dsp:txXfrm>
    </dsp:sp>
    <dsp:sp modelId="{1D09863F-0D32-46D6-AF6D-3C7E5F52AB77}">
      <dsp:nvSpPr>
        <dsp:cNvPr id="0" name=""/>
        <dsp:cNvSpPr/>
      </dsp:nvSpPr>
      <dsp:spPr>
        <a:xfrm>
          <a:off x="1957290" y="310831"/>
          <a:ext cx="1276045" cy="1276045"/>
        </a:xfrm>
        <a:prstGeom prst="roundRect">
          <a:avLst/>
        </a:prstGeom>
        <a:solidFill>
          <a:srgbClr val="E00F1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나눔명조" panose="02020603020101020101" charset="-127"/>
              <a:ea typeface="나눔명조" panose="02020603020101020101" charset="-127"/>
            </a:rPr>
            <a:t>간</a:t>
          </a: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.</a:t>
          </a:r>
          <a:r>
            <a:rPr lang="ko-KR" altLang="en-US" sz="2000" kern="1200" dirty="0" smtClean="0">
              <a:latin typeface="나눔명조" panose="02020603020101020101" charset="-127"/>
              <a:ea typeface="나눔명조" panose="02020603020101020101" charset="-127"/>
            </a:rPr>
            <a:t>지선</a:t>
          </a:r>
          <a:endParaRPr lang="en-US" altLang="ko-KR" sz="2000" kern="12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67</a:t>
          </a:r>
        </a:p>
      </dsp:txBody>
      <dsp:txXfrm>
        <a:off x="2019581" y="373122"/>
        <a:ext cx="1151463" cy="1151463"/>
      </dsp:txXfrm>
    </dsp:sp>
    <dsp:sp modelId="{7E4A7556-C4EE-4E66-82B8-A80C7C9ABC49}">
      <dsp:nvSpPr>
        <dsp:cNvPr id="0" name=""/>
        <dsp:cNvSpPr/>
      </dsp:nvSpPr>
      <dsp:spPr>
        <a:xfrm>
          <a:off x="583087" y="1685034"/>
          <a:ext cx="1276045" cy="1276045"/>
        </a:xfrm>
        <a:prstGeom prst="roundRect">
          <a:avLst/>
        </a:prstGeom>
        <a:solidFill>
          <a:srgbClr val="9D01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나눔명조" panose="02020603020101020101" charset="-127"/>
              <a:ea typeface="나눔명조" panose="02020603020101020101" charset="-127"/>
            </a:rPr>
            <a:t>외곽</a:t>
          </a:r>
          <a:endParaRPr lang="en-US" altLang="ko-KR" sz="2000" kern="1200" dirty="0" smtClean="0">
            <a:latin typeface="나눔명조" panose="02020603020101020101" charset="-127"/>
            <a:ea typeface="나눔명조" panose="02020603020101020101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나눔명조" panose="02020603020101020101" charset="-127"/>
              <a:ea typeface="나눔명조" panose="02020603020101020101" charset="-127"/>
            </a:rPr>
            <a:t>28</a:t>
          </a:r>
          <a:endParaRPr lang="ko-KR" altLang="en-US" sz="2000" kern="1200" dirty="0">
            <a:latin typeface="나눔명조" panose="02020603020101020101" charset="-127"/>
            <a:ea typeface="나눔명조" panose="02020603020101020101" charset="-127"/>
          </a:endParaRPr>
        </a:p>
      </dsp:txBody>
      <dsp:txXfrm>
        <a:off x="645378" y="1747325"/>
        <a:ext cx="1151463" cy="1151463"/>
      </dsp:txXfrm>
    </dsp:sp>
    <dsp:sp modelId="{CB7E0DA7-8728-40B0-99C2-A67B1165FB03}">
      <dsp:nvSpPr>
        <dsp:cNvPr id="0" name=""/>
        <dsp:cNvSpPr/>
      </dsp:nvSpPr>
      <dsp:spPr>
        <a:xfrm>
          <a:off x="1957290" y="1685034"/>
          <a:ext cx="1276045" cy="1276045"/>
        </a:xfrm>
        <a:prstGeom prst="roundRect">
          <a:avLst/>
        </a:prstGeom>
        <a:solidFill>
          <a:srgbClr val="464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spc="-150" dirty="0" smtClean="0">
              <a:latin typeface="나눔명조" panose="02020603020101020101" charset="-127"/>
              <a:ea typeface="나눔명조" panose="02020603020101020101" charset="-127"/>
            </a:rPr>
            <a:t>BRT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spc="-150" dirty="0" smtClean="0">
              <a:latin typeface="나눔명조" panose="02020603020101020101" charset="-127"/>
              <a:ea typeface="나눔명조" panose="02020603020101020101" charset="-127"/>
            </a:rPr>
            <a:t>1</a:t>
          </a:r>
          <a:endParaRPr lang="ko-KR" altLang="en-US" sz="2000" kern="1200" spc="-150" dirty="0">
            <a:latin typeface="나눔명조" panose="02020603020101020101" charset="-127"/>
            <a:ea typeface="나눔명조" panose="02020603020101020101" charset="-127"/>
          </a:endParaRPr>
        </a:p>
      </dsp:txBody>
      <dsp:txXfrm>
        <a:off x="2019581" y="1747325"/>
        <a:ext cx="1151463" cy="1151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B7B6E-4711-456D-891A-73A1334D8B07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343EB-E7BC-4391-BC12-5ED41A351A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0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5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7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1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F105-046A-4C94-82DC-B0F3E731B525}" type="datetimeFigureOut">
              <a:rPr lang="ko-KR" altLang="en-US" smtClean="0"/>
              <a:pPr/>
              <a:t>2019-08-11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03015" y="32175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최연식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5736" y="1925014"/>
            <a:ext cx="4752528" cy="860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1800027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spc="-150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000" spc="-150" dirty="0" smtClean="0">
                <a:latin typeface="나눔명조" panose="02020603020101020101" charset="-127"/>
                <a:ea typeface="나눔명조" panose="02020603020101020101" charset="-127"/>
              </a:rPr>
              <a:t>대전광역시 대중교통 현황 분석</a:t>
            </a:r>
            <a:endParaRPr lang="en-US" altLang="ko-KR" sz="2000" spc="-150" dirty="0" smtClean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2929508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버스를 중심으로</a:t>
            </a:r>
            <a:endParaRPr lang="ko-KR" altLang="en-US" sz="1400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대한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제시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338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SK Big Data Hub 2019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년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6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월 대전 콜택시 이용 통화량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03068" y="1142275"/>
            <a:ext cx="3737864" cy="399543"/>
            <a:chOff x="1575370" y="1983116"/>
            <a:chExt cx="2039888" cy="127604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SK </a:t>
              </a: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콜택시 데이터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8" y="1693231"/>
            <a:ext cx="4536504" cy="3353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7576" y="1696080"/>
            <a:ext cx="3564904" cy="369332"/>
          </a:xfrm>
          <a:prstGeom prst="rect">
            <a:avLst/>
          </a:prstGeom>
          <a:noFill/>
          <a:ln w="28575">
            <a:solidFill>
              <a:srgbClr val="808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대전광역시 </a:t>
            </a:r>
            <a:r>
              <a:rPr lang="ko-KR" altLang="en-US" dirty="0" err="1" smtClean="0">
                <a:latin typeface="나눔명조" panose="02020603020101020101" charset="-127"/>
                <a:ea typeface="나눔명조" panose="02020603020101020101" charset="-127"/>
              </a:rPr>
              <a:t>동별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 콜택시 </a:t>
            </a:r>
            <a:r>
              <a:rPr lang="ko-KR" altLang="en-US" dirty="0" err="1" smtClean="0">
                <a:latin typeface="나눔명조" panose="02020603020101020101" charset="-127"/>
                <a:ea typeface="나눔명조" panose="02020603020101020101" charset="-127"/>
              </a:rPr>
              <a:t>이용량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08104" y="2185574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24585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전체 동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61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곳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502962" y="3687138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5996" y="3721596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심야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월 최대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1093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건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452320" y="2185574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2320" y="2353444"/>
            <a:ext cx="1368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시간대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23:00</a:t>
            </a:r>
          </a:p>
          <a:p>
            <a:pPr algn="ctr"/>
            <a:r>
              <a:rPr lang="en-US" altLang="ko-KR" sz="20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~ 03:00</a:t>
            </a:r>
            <a:endParaRPr lang="en-US" altLang="ko-KR" sz="24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452320" y="3690135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rgbClr val="9D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2320" y="412402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WHERE?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41380" y="5192984"/>
            <a:ext cx="617038" cy="261610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100" b="1" dirty="0" err="1" smtClean="0">
                <a:solidFill>
                  <a:srgbClr val="9D0101"/>
                </a:solidFill>
                <a:latin typeface="나눔명조" panose="02020603020101020101" charset="-127"/>
                <a:ea typeface="나눔명조" panose="02020603020101020101" charset="-127"/>
              </a:rPr>
              <a:t>부사동</a:t>
            </a:r>
            <a:endParaRPr lang="ko-KR" altLang="en-US" sz="1100" b="1" dirty="0">
              <a:solidFill>
                <a:srgbClr val="9D0101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cxnSp>
        <p:nvCxnSpPr>
          <p:cNvPr id="29" name="직선 연결선 28"/>
          <p:cNvCxnSpPr>
            <a:endCxn id="28" idx="1"/>
          </p:cNvCxnSpPr>
          <p:nvPr/>
        </p:nvCxnSpPr>
        <p:spPr>
          <a:xfrm>
            <a:off x="6641380" y="4793433"/>
            <a:ext cx="0" cy="530356"/>
          </a:xfrm>
          <a:prstGeom prst="line">
            <a:avLst/>
          </a:prstGeom>
          <a:ln>
            <a:solidFill>
              <a:srgbClr val="4646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제시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338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SK Big Data Hub 2019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년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6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월 대전 콜택시 이용 통화량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62066" y="1089805"/>
            <a:ext cx="6019868" cy="399543"/>
            <a:chOff x="1575370" y="1983116"/>
            <a:chExt cx="2039888" cy="127604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콜택시 이용 통화량이 많은 지역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9" y="1609093"/>
            <a:ext cx="3849677" cy="33367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568730"/>
            <a:ext cx="4175528" cy="35757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2040" y="1611030"/>
            <a:ext cx="3996912" cy="4322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244584"/>
            <a:ext cx="1198176" cy="26291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36296" y="2626534"/>
            <a:ext cx="1198176" cy="1383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3343519" y="1910335"/>
            <a:ext cx="925112" cy="265910"/>
          </a:xfrm>
          <a:prstGeom prst="wedgeRectCallout">
            <a:avLst>
              <a:gd name="adj1" fmla="val 121053"/>
              <a:gd name="adj2" fmla="val -4705"/>
            </a:avLst>
          </a:prstGeom>
          <a:solidFill>
            <a:schemeClr val="bg1"/>
          </a:solidFill>
          <a:ln>
            <a:solidFill>
              <a:srgbClr val="E00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절단점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5652120" y="3876673"/>
            <a:ext cx="925112" cy="265910"/>
          </a:xfrm>
          <a:prstGeom prst="wedgeRectCallout">
            <a:avLst>
              <a:gd name="adj1" fmla="val 121053"/>
              <a:gd name="adj2" fmla="val -4705"/>
            </a:avLst>
          </a:prstGeom>
          <a:solidFill>
            <a:schemeClr val="bg1"/>
          </a:solidFill>
          <a:ln>
            <a:solidFill>
              <a:srgbClr val="E00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절단점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제시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SK Big Data Hub 2019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년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6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월 대전 콜택시 이용 통화량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한국교통안전공단</a:t>
            </a:r>
          </a:p>
          <a:p>
            <a:pPr algn="ctr"/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608581" y="1318704"/>
            <a:ext cx="6019868" cy="399543"/>
            <a:chOff x="1575370" y="1983116"/>
            <a:chExt cx="2039888" cy="127604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콜택시 이용 통화량이 많은 지역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6" y="1903816"/>
            <a:ext cx="3849677" cy="3336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727" r="21437"/>
          <a:stretch/>
        </p:blipFill>
        <p:spPr>
          <a:xfrm>
            <a:off x="4477321" y="1928087"/>
            <a:ext cx="4320480" cy="331249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3293556" y="1321767"/>
            <a:ext cx="6621855" cy="399543"/>
            <a:chOff x="1575370" y="1983116"/>
            <a:chExt cx="2039888" cy="127604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나눔명조" panose="02020603020101020101" charset="-127"/>
                  <a:ea typeface="나눔명조" panose="02020603020101020101" charset="-127"/>
                </a:rPr>
                <a:t>대전 최다 이용 </a:t>
              </a: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정류장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15816" y="2857500"/>
            <a:ext cx="295232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최적의 심야버스 노선 선택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0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8" y="1556603"/>
            <a:ext cx="4279975" cy="36979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한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 아이디어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제시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SK Big Data Hub 2019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년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6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월 대전 콜택시 이용 통화량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한국교통안전공단</a:t>
            </a:r>
          </a:p>
          <a:p>
            <a:pPr algn="ctr"/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96405" y="1094170"/>
            <a:ext cx="2808380" cy="399543"/>
            <a:chOff x="1957290" y="1983116"/>
            <a:chExt cx="1276045" cy="127604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모서리가 둥근 직사각형 4"/>
            <p:cNvSpPr txBox="1"/>
            <p:nvPr/>
          </p:nvSpPr>
          <p:spPr>
            <a:xfrm>
              <a:off x="2066689" y="2045075"/>
              <a:ext cx="1166646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심야버스 </a:t>
              </a:r>
              <a:r>
                <a:rPr lang="ko-KR" altLang="en-US" sz="2000" dirty="0">
                  <a:latin typeface="나눔명조" panose="02020603020101020101" charset="-127"/>
                  <a:ea typeface="나눔명조" panose="02020603020101020101" charset="-127"/>
                </a:rPr>
                <a:t>운행 구역</a:t>
              </a:r>
            </a:p>
          </p:txBody>
        </p:sp>
      </p:grpSp>
      <p:sp>
        <p:nvSpPr>
          <p:cNvPr id="18" name="사각형 설명선 17"/>
          <p:cNvSpPr/>
          <p:nvPr/>
        </p:nvSpPr>
        <p:spPr>
          <a:xfrm>
            <a:off x="35496" y="2293657"/>
            <a:ext cx="925112" cy="852450"/>
          </a:xfrm>
          <a:prstGeom prst="wedgeRectCallout">
            <a:avLst>
              <a:gd name="adj1" fmla="val 125311"/>
              <a:gd name="adj2" fmla="val -12313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이용객</a:t>
            </a:r>
            <a:endParaRPr lang="en-US" altLang="ko-KR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최다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35496" y="3405580"/>
            <a:ext cx="925112" cy="265910"/>
          </a:xfrm>
          <a:prstGeom prst="wedgeRectCallout">
            <a:avLst>
              <a:gd name="adj1" fmla="val 139387"/>
              <a:gd name="adj2" fmla="val -10252"/>
            </a:avLst>
          </a:prstGeom>
          <a:solidFill>
            <a:schemeClr val="bg1"/>
          </a:solidFill>
          <a:ln>
            <a:solidFill>
              <a:srgbClr val="E00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콜택시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481618" y="1813384"/>
            <a:ext cx="3266845" cy="30603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9D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1618" y="2364310"/>
            <a:ext cx="3266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어떤 노선을</a:t>
            </a:r>
            <a:endParaRPr lang="en-US" altLang="ko-KR" sz="2400" b="1" dirty="0" smtClean="0">
              <a:solidFill>
                <a:srgbClr val="80808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선택해야</a:t>
            </a:r>
            <a:endParaRPr lang="en-US" altLang="ko-KR" sz="2400" b="1" dirty="0" smtClean="0">
              <a:solidFill>
                <a:srgbClr val="80808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가장</a:t>
            </a:r>
            <a:r>
              <a:rPr lang="en-US" altLang="ko-KR" sz="2400" b="1" dirty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효율성 있게</a:t>
            </a:r>
            <a:endParaRPr lang="en-US" altLang="ko-KR" sz="2400" b="1" dirty="0" smtClean="0">
              <a:solidFill>
                <a:srgbClr val="80808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심야버스를</a:t>
            </a:r>
            <a:endParaRPr lang="en-US" altLang="ko-KR" sz="2400" b="1" dirty="0" smtClean="0">
              <a:solidFill>
                <a:srgbClr val="80808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운행 할 수 있을까</a:t>
            </a:r>
            <a:r>
              <a:rPr lang="en-US" altLang="ko-KR" sz="2400" b="1" dirty="0" smtClean="0">
                <a:solidFill>
                  <a:srgbClr val="808080"/>
                </a:solidFill>
                <a:latin typeface="나눔명조" panose="02020603020101020101" charset="-127"/>
                <a:ea typeface="나눔명조" panose="02020603020101020101" charset="-127"/>
              </a:rPr>
              <a:t>?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00192" y="2387091"/>
            <a:ext cx="1323908" cy="398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60232" y="3146107"/>
            <a:ext cx="936104" cy="3594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2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Idea_Index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419872" y="1356112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67544" y="1356112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372200" y="1356112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66646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시내</a:t>
            </a:r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버스</a:t>
            </a:r>
            <a:endParaRPr lang="en-US" altLang="ko-KR" sz="16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노선정보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스크래핑</a:t>
            </a:r>
            <a:endParaRPr lang="ko-KR" altLang="en-US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174155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정류장 </a:t>
            </a:r>
            <a:r>
              <a:rPr lang="en-US" altLang="ko-KR" sz="1600" b="1" dirty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→</a:t>
            </a:r>
            <a:endParaRPr lang="en-US" altLang="ko-KR" sz="1600" b="1" dirty="0" smtClean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주소화</a:t>
            </a:r>
            <a:endParaRPr lang="ko-KR" altLang="en-US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200" y="174155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주소</a:t>
            </a:r>
            <a:r>
              <a:rPr lang="en-US" altLang="ko-KR" sz="1600" b="1" dirty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→</a:t>
            </a:r>
          </a:p>
          <a:p>
            <a:pPr algn="ctr"/>
            <a:r>
              <a:rPr lang="ko-KR" altLang="en-US" sz="1600" b="1" dirty="0" err="1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좌표화</a:t>
            </a:r>
            <a:endParaRPr lang="ko-KR" altLang="en-US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19872" y="3490966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4721" y="3476168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72200" y="3458858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379360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위도 경도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차이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0.002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19872" y="379360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노선과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 err="1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최적입지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비교</a:t>
            </a:r>
            <a:endParaRPr lang="en-US" altLang="ko-KR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2200" y="395910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나눔명조" panose="02020603020101020101" charset="-127"/>
                <a:ea typeface="나눔명조" panose="02020603020101020101" charset="-127"/>
              </a:rPr>
              <a:t>점수화</a:t>
            </a:r>
            <a:endParaRPr lang="ko-KR" altLang="en-US" sz="1600" b="1" dirty="0">
              <a:solidFill>
                <a:srgbClr val="C00000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" name="줄무늬가 있는 오른쪽 화살표 1"/>
          <p:cNvSpPr/>
          <p:nvPr/>
        </p:nvSpPr>
        <p:spPr>
          <a:xfrm>
            <a:off x="1979712" y="1666463"/>
            <a:ext cx="1296144" cy="758989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줄무늬가 있는 오른쪽 화살표 20"/>
          <p:cNvSpPr/>
          <p:nvPr/>
        </p:nvSpPr>
        <p:spPr>
          <a:xfrm>
            <a:off x="4932040" y="1633364"/>
            <a:ext cx="1296144" cy="758989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줄무늬가 있는 오른쪽 화살표 21"/>
          <p:cNvSpPr/>
          <p:nvPr/>
        </p:nvSpPr>
        <p:spPr>
          <a:xfrm>
            <a:off x="1979712" y="3826703"/>
            <a:ext cx="1296144" cy="758989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줄무늬가 있는 오른쪽 화살표 22"/>
          <p:cNvSpPr/>
          <p:nvPr/>
        </p:nvSpPr>
        <p:spPr>
          <a:xfrm>
            <a:off x="4932040" y="3793604"/>
            <a:ext cx="1296144" cy="758989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구부러진 연결선 23"/>
          <p:cNvCxnSpPr>
            <a:stCxn id="9" idx="4"/>
            <a:endCxn id="16" idx="0"/>
          </p:cNvCxnSpPr>
          <p:nvPr/>
        </p:nvCxnSpPr>
        <p:spPr>
          <a:xfrm rot="5400000">
            <a:off x="3726585" y="146477"/>
            <a:ext cx="751904" cy="5907479"/>
          </a:xfrm>
          <a:prstGeom prst="curvedConnector3">
            <a:avLst/>
          </a:prstGeom>
          <a:ln w="31750">
            <a:headEnd type="none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7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5377780"/>
            <a:ext cx="2546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Wikipedia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시내버스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노선정보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스크래핑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3156"/>
            <a:ext cx="3446607" cy="3656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11920"/>
            <a:ext cx="3960440" cy="20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3433564"/>
            <a:ext cx="4189901" cy="1416031"/>
          </a:xfrm>
          <a:prstGeom prst="rect">
            <a:avLst/>
          </a:prstGeom>
        </p:spPr>
      </p:pic>
      <p:sp>
        <p:nvSpPr>
          <p:cNvPr id="10" name="줄무늬가 있는 오른쪽 화살표 9"/>
          <p:cNvSpPr/>
          <p:nvPr/>
        </p:nvSpPr>
        <p:spPr>
          <a:xfrm>
            <a:off x="3779911" y="2148808"/>
            <a:ext cx="360040" cy="288032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줄무늬가 있는 오른쪽 화살표 10"/>
          <p:cNvSpPr/>
          <p:nvPr/>
        </p:nvSpPr>
        <p:spPr>
          <a:xfrm rot="5400000">
            <a:off x="6107187" y="3226658"/>
            <a:ext cx="360040" cy="288032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5377780"/>
            <a:ext cx="118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정류장 → 주소화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32924"/>
            <a:ext cx="4867275" cy="2733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832924"/>
            <a:ext cx="1828800" cy="2590800"/>
          </a:xfrm>
          <a:prstGeom prst="rect">
            <a:avLst/>
          </a:prstGeom>
        </p:spPr>
      </p:pic>
      <p:sp>
        <p:nvSpPr>
          <p:cNvPr id="10" name="줄무늬가 있는 오른쪽 화살표 9"/>
          <p:cNvSpPr/>
          <p:nvPr/>
        </p:nvSpPr>
        <p:spPr>
          <a:xfrm>
            <a:off x="5385457" y="2899850"/>
            <a:ext cx="792088" cy="599821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주소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→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좌표화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97098"/>
            <a:ext cx="1828800" cy="2590800"/>
          </a:xfrm>
          <a:prstGeom prst="rect">
            <a:avLst/>
          </a:prstGeom>
        </p:spPr>
      </p:pic>
      <p:sp>
        <p:nvSpPr>
          <p:cNvPr id="8" name="줄무늬가 있는 오른쪽 화살표 7"/>
          <p:cNvSpPr/>
          <p:nvPr/>
        </p:nvSpPr>
        <p:spPr>
          <a:xfrm>
            <a:off x="4175956" y="2581715"/>
            <a:ext cx="792088" cy="599821"/>
          </a:xfrm>
          <a:prstGeom prst="stripedRightArrow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587573"/>
            <a:ext cx="18764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032" y="5377780"/>
            <a:ext cx="143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위도 경도 차이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0.002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85692"/>
            <a:ext cx="5112568" cy="3625709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716016" y="2497460"/>
            <a:ext cx="0" cy="16561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3334126" y="4153644"/>
            <a:ext cx="1381890" cy="14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8023" y="301777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0.002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41327" y="4170299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0.002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8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284" y="5377780"/>
            <a:ext cx="1581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노선과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최적입지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비교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33364"/>
            <a:ext cx="8362950" cy="1647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44" y="4080275"/>
            <a:ext cx="5832648" cy="584775"/>
          </a:xfrm>
          <a:prstGeom prst="rect">
            <a:avLst/>
          </a:prstGeom>
          <a:noFill/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한 노선의 한 정류장 당</a:t>
            </a:r>
            <a:r>
              <a:rPr lang="en-US" altLang="ko-KR" sz="1600" dirty="0" smtClean="0"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en-US" altLang="ko-KR" sz="1600" dirty="0" smtClean="0">
                <a:latin typeface="나눔명조" panose="02020603020101020101" charset="-127"/>
                <a:ea typeface="나눔명조" panose="02020603020101020101" charset="-127"/>
              </a:rPr>
              <a:t>10</a:t>
            </a:r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곳의 최다 이용 정류장과</a:t>
            </a:r>
            <a:endParaRPr lang="en-US" altLang="ko-KR" sz="1600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en-US" altLang="ko-KR" sz="1600" dirty="0"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en-US" altLang="ko-KR" sz="1600" dirty="0" smtClean="0">
                <a:latin typeface="나눔명조" panose="02020603020101020101" charset="-127"/>
                <a:ea typeface="나눔명조" panose="02020603020101020101" charset="-127"/>
              </a:rPr>
              <a:t>                                   8</a:t>
            </a:r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곳의 </a:t>
            </a:r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콜택시 최다 </a:t>
            </a:r>
            <a:r>
              <a:rPr lang="ko-KR" altLang="en-US" sz="1600" dirty="0" err="1" smtClean="0">
                <a:latin typeface="나눔명조" panose="02020603020101020101" charset="-127"/>
                <a:ea typeface="나눔명조" panose="02020603020101020101" charset="-127"/>
              </a:rPr>
              <a:t>통화구역을</a:t>
            </a:r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 비교분석</a:t>
            </a:r>
            <a:endParaRPr lang="ko-KR" altLang="en-US" sz="16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7" name="곱셈 기호 6"/>
          <p:cNvSpPr/>
          <p:nvPr/>
        </p:nvSpPr>
        <p:spPr>
          <a:xfrm>
            <a:off x="6458452" y="4028969"/>
            <a:ext cx="792088" cy="687385"/>
          </a:xfrm>
          <a:prstGeom prst="mathMultiply">
            <a:avLst/>
          </a:prstGeom>
          <a:solidFill>
            <a:srgbClr val="9D010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408801" y="4064345"/>
            <a:ext cx="1368152" cy="584775"/>
          </a:xfrm>
          <a:prstGeom prst="rect">
            <a:avLst/>
          </a:prstGeom>
          <a:noFill/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모든 노선</a:t>
            </a:r>
            <a:endParaRPr lang="en-US" altLang="ko-KR" sz="1600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ko-KR" altLang="en-US" sz="1600" dirty="0" smtClean="0">
                <a:latin typeface="나눔명조" panose="02020603020101020101" charset="-127"/>
                <a:ea typeface="나눔명조" panose="02020603020101020101" charset="-127"/>
              </a:rPr>
              <a:t>모든 정류장</a:t>
            </a:r>
            <a:endParaRPr lang="ko-KR" altLang="en-US" sz="16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641268888"/>
              </p:ext>
            </p:extLst>
          </p:nvPr>
        </p:nvGraphicFramePr>
        <p:xfrm>
          <a:off x="959394" y="1417340"/>
          <a:ext cx="7608916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536" y="3161308"/>
            <a:ext cx="2304256" cy="261610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      정보검색 </a:t>
            </a:r>
            <a:r>
              <a:rPr lang="en-US" altLang="ko-KR" sz="1100" dirty="0" smtClean="0">
                <a:latin typeface="나눔명조" panose="02020603020101020101" charset="-127"/>
                <a:ea typeface="나눔명조" panose="02020603020101020101" charset="-127"/>
              </a:rPr>
              <a:t>/ </a:t>
            </a:r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데이터 분석</a:t>
            </a:r>
            <a:endParaRPr lang="ko-KR" altLang="en-US" sz="11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4529460"/>
            <a:ext cx="2376264" cy="261610"/>
          </a:xfrm>
          <a:prstGeom prst="rect">
            <a:avLst/>
          </a:prstGeom>
          <a:solidFill>
            <a:schemeClr val="bg1"/>
          </a:solidFill>
          <a:ln>
            <a:solidFill>
              <a:srgbClr val="464646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       </a:t>
            </a:r>
            <a:r>
              <a:rPr lang="ko-KR" altLang="en-US" sz="1100" dirty="0" err="1" smtClean="0">
                <a:latin typeface="나눔명조" panose="02020603020101020101" charset="-127"/>
                <a:ea typeface="나눔명조" panose="02020603020101020101" charset="-127"/>
              </a:rPr>
              <a:t>스크래핑</a:t>
            </a:r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en-US" altLang="ko-KR" sz="1100" dirty="0" smtClean="0">
                <a:latin typeface="나눔명조" panose="02020603020101020101" charset="-127"/>
                <a:ea typeface="나눔명조" panose="02020603020101020101" charset="-127"/>
              </a:rPr>
              <a:t>/ </a:t>
            </a:r>
            <a:r>
              <a:rPr lang="ko-KR" altLang="en-US" sz="1100" dirty="0" err="1" smtClean="0">
                <a:latin typeface="나눔명조" panose="02020603020101020101" charset="-127"/>
                <a:ea typeface="나눔명조" panose="02020603020101020101" charset="-127"/>
              </a:rPr>
              <a:t>텍스트마이닝</a:t>
            </a:r>
            <a:endParaRPr lang="ko-KR" altLang="en-US" sz="11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4529460"/>
            <a:ext cx="2304256" cy="261610"/>
          </a:xfrm>
          <a:prstGeom prst="rect">
            <a:avLst/>
          </a:prstGeom>
          <a:solidFill>
            <a:schemeClr val="bg1"/>
          </a:solidFill>
          <a:ln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                 비교분석</a:t>
            </a:r>
            <a:endParaRPr lang="ko-KR" altLang="en-US" sz="11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6256" y="2945284"/>
            <a:ext cx="1872208" cy="261610"/>
          </a:xfrm>
          <a:prstGeom prst="rect">
            <a:avLst/>
          </a:prstGeom>
          <a:solidFill>
            <a:schemeClr val="bg1"/>
          </a:solidFill>
          <a:ln>
            <a:solidFill>
              <a:srgbClr val="E00F1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 콜택시 데이터 </a:t>
            </a:r>
            <a:r>
              <a:rPr lang="en-US" altLang="ko-KR" sz="1100" dirty="0" smtClean="0">
                <a:latin typeface="나눔명조" panose="02020603020101020101" charset="-127"/>
                <a:ea typeface="나눔명조" panose="02020603020101020101" charset="-127"/>
              </a:rPr>
              <a:t>/ </a:t>
            </a:r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시각화</a:t>
            </a:r>
            <a:endParaRPr lang="ko-KR" altLang="en-US" sz="11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644008" y="3737372"/>
            <a:ext cx="0" cy="792088"/>
          </a:xfrm>
          <a:prstGeom prst="line">
            <a:avLst/>
          </a:prstGeom>
          <a:ln>
            <a:solidFill>
              <a:srgbClr val="4646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004048" y="4169420"/>
            <a:ext cx="0" cy="360040"/>
          </a:xfrm>
          <a:prstGeom prst="line">
            <a:avLst/>
          </a:prstGeom>
          <a:ln>
            <a:solidFill>
              <a:srgbClr val="9D01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대전광역시 대중교통 현황 분석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72441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나눔명조" panose="02020603020101020101" charset="-127"/>
                <a:ea typeface="나눔명조" panose="02020603020101020101" charset="-127"/>
              </a:rPr>
              <a:t>INDEX</a:t>
            </a:r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5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점수화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25677"/>
            <a:ext cx="1057275" cy="200025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51720" y="15187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22719800" descr="EMB0000903012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34503"/>
            <a:ext cx="3475038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033434"/>
            <a:ext cx="5111996" cy="35847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75656" y="2267517"/>
            <a:ext cx="360040" cy="318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9957" y="985292"/>
            <a:ext cx="163655" cy="3647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873879"/>
            <a:ext cx="495142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나눔명조" panose="02020603020101020101" charset="-127"/>
                <a:ea typeface="나눔명조" panose="02020603020101020101" charset="-127"/>
              </a:rPr>
              <a:t>급행</a:t>
            </a:r>
            <a:r>
              <a:rPr lang="en-US" altLang="ko-KR" sz="1600" b="1" dirty="0" smtClean="0">
                <a:latin typeface="나눔명조" panose="02020603020101020101" charset="-127"/>
                <a:ea typeface="나눔명조" panose="02020603020101020101" charset="-127"/>
              </a:rPr>
              <a:t>2, </a:t>
            </a:r>
            <a:r>
              <a:rPr lang="en-US" altLang="ko-KR" sz="1600" b="1" dirty="0" smtClean="0">
                <a:latin typeface="나눔명조" panose="02020603020101020101" charset="-127"/>
                <a:ea typeface="나눔명조" panose="02020603020101020101" charset="-127"/>
              </a:rPr>
              <a:t>101, 102, 105, 301, 501, 605, 611, 701, 802</a:t>
            </a:r>
          </a:p>
        </p:txBody>
      </p:sp>
    </p:spTree>
    <p:extLst>
      <p:ext uri="{BB962C8B-B14F-4D97-AF65-F5344CB8AC3E}">
        <p14:creationId xmlns:p14="http://schemas.microsoft.com/office/powerpoint/2010/main" val="47468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Result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51720" y="15187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61356"/>
            <a:ext cx="3257337" cy="37444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1" y="1561356"/>
            <a:ext cx="4213429" cy="37444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2628" y="2083410"/>
            <a:ext cx="1008112" cy="2862322"/>
          </a:xfrm>
          <a:prstGeom prst="rect">
            <a:avLst/>
          </a:prstGeom>
          <a:solidFill>
            <a:schemeClr val="bg1"/>
          </a:solidFill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102</a:t>
            </a:r>
            <a:endParaRPr lang="en-US" altLang="ko-KR" b="1" dirty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ko-KR" altLang="en-US" b="1" dirty="0" smtClean="0">
                <a:latin typeface="나눔명조" panose="02020603020101020101" charset="-127"/>
                <a:ea typeface="나눔명조" panose="02020603020101020101" charset="-127"/>
              </a:rPr>
              <a:t>급행</a:t>
            </a:r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2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301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605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611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105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802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701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501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219" y="2099771"/>
            <a:ext cx="217233" cy="25947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485" y="2359243"/>
            <a:ext cx="223967" cy="28155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219" y="2638198"/>
            <a:ext cx="217233" cy="2919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219" y="2919756"/>
            <a:ext cx="230773" cy="28288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5219" y="3197189"/>
            <a:ext cx="229018" cy="293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219" y="3487146"/>
            <a:ext cx="224724" cy="280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5219" y="3753107"/>
            <a:ext cx="230415" cy="3121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8485" y="4063559"/>
            <a:ext cx="226521" cy="3171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5219" y="4356320"/>
            <a:ext cx="217233" cy="2824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728" y="4614231"/>
            <a:ext cx="224724" cy="31300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915748" y="1094170"/>
            <a:ext cx="2808380" cy="399543"/>
            <a:chOff x="1957290" y="1983116"/>
            <a:chExt cx="1276045" cy="127604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모서리가 둥근 직사각형 4"/>
            <p:cNvSpPr txBox="1"/>
            <p:nvPr/>
          </p:nvSpPr>
          <p:spPr>
            <a:xfrm>
              <a:off x="2066689" y="2045075"/>
              <a:ext cx="1166646" cy="1151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심야버스 최적 노선</a:t>
              </a:r>
              <a:endParaRPr lang="ko-KR" altLang="en-US" sz="20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Step4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대전 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아이디어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제시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Result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51720" y="15187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08304" y="1939394"/>
            <a:ext cx="1008112" cy="2862322"/>
          </a:xfrm>
          <a:prstGeom prst="rect">
            <a:avLst/>
          </a:prstGeom>
          <a:solidFill>
            <a:schemeClr val="bg1"/>
          </a:solidFill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102</a:t>
            </a:r>
            <a:endParaRPr lang="en-US" altLang="ko-KR" b="1" dirty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ko-KR" altLang="en-US" b="1" dirty="0" smtClean="0">
                <a:latin typeface="나눔명조" panose="02020603020101020101" charset="-127"/>
                <a:ea typeface="나눔명조" panose="02020603020101020101" charset="-127"/>
              </a:rPr>
              <a:t>급행</a:t>
            </a:r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2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301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605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611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105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802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701</a:t>
            </a:r>
          </a:p>
          <a:p>
            <a:r>
              <a:rPr lang="en-US" altLang="ko-KR" b="1" dirty="0" smtClean="0">
                <a:latin typeface="나눔명조" panose="02020603020101020101" charset="-127"/>
                <a:ea typeface="나눔명조" panose="02020603020101020101" charset="-127"/>
              </a:rPr>
              <a:t>501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95" y="1955755"/>
            <a:ext cx="217233" cy="25947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61" y="2215227"/>
            <a:ext cx="223967" cy="28155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95" y="2494182"/>
            <a:ext cx="217233" cy="2919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95" y="2775740"/>
            <a:ext cx="230773" cy="28288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895" y="3053173"/>
            <a:ext cx="229018" cy="293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895" y="3343130"/>
            <a:ext cx="224724" cy="280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895" y="3609091"/>
            <a:ext cx="230415" cy="3121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161" y="3919543"/>
            <a:ext cx="226521" cy="3171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0895" y="4212304"/>
            <a:ext cx="217233" cy="2824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3404" y="4470215"/>
            <a:ext cx="224724" cy="31300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915748" y="1094170"/>
            <a:ext cx="2808380" cy="399543"/>
            <a:chOff x="1957290" y="1983116"/>
            <a:chExt cx="1276045" cy="127604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모서리가 둥근 직사각형 4"/>
            <p:cNvSpPr txBox="1"/>
            <p:nvPr/>
          </p:nvSpPr>
          <p:spPr>
            <a:xfrm>
              <a:off x="2066689" y="2045075"/>
              <a:ext cx="1166646" cy="1151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심야버스 최적 노선</a:t>
              </a:r>
              <a:endParaRPr lang="ko-KR" altLang="en-US" sz="20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79711" y="950150"/>
            <a:ext cx="8656200" cy="40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22725848" descr="EMB00009030120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39" y="1632898"/>
            <a:ext cx="5112568" cy="36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43508" y="2952956"/>
            <a:ext cx="1719734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명조" panose="02020603020101020101" charset="-127"/>
                <a:ea typeface="나눔명조" panose="02020603020101020101" charset="-127"/>
              </a:rPr>
              <a:t>Marker : </a:t>
            </a:r>
            <a:r>
              <a:rPr lang="ko-KR" altLang="en-US" sz="1400" b="1" dirty="0" smtClean="0">
                <a:latin typeface="나눔명조" panose="02020603020101020101" charset="-127"/>
                <a:ea typeface="나눔명조" panose="02020603020101020101" charset="-127"/>
              </a:rPr>
              <a:t>버스노선</a:t>
            </a:r>
            <a:endParaRPr lang="en-US" altLang="ko-KR" sz="1400" b="1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endParaRPr lang="en-US" altLang="ko-KR" sz="1400" b="1" dirty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en-US" altLang="ko-KR" sz="1400" b="1" dirty="0" smtClean="0">
                <a:latin typeface="나눔명조" panose="02020603020101020101" charset="-127"/>
                <a:ea typeface="나눔명조" panose="02020603020101020101" charset="-127"/>
              </a:rPr>
              <a:t>Circle : </a:t>
            </a:r>
            <a:r>
              <a:rPr lang="ko-KR" altLang="en-US" sz="1400" b="1" dirty="0" err="1" smtClean="0">
                <a:latin typeface="나눔명조" panose="02020603020101020101" charset="-127"/>
                <a:ea typeface="나눔명조" panose="02020603020101020101" charset="-127"/>
              </a:rPr>
              <a:t>최적장소</a:t>
            </a:r>
            <a:endParaRPr lang="en-US" altLang="ko-KR" sz="1400" b="1" dirty="0" smtClean="0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1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End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한계점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End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51720" y="15187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9552" y="1345332"/>
            <a:ext cx="7848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모든 콜택시 데이터가 아닌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, SK 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이용자의 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6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월 </a:t>
            </a:r>
            <a:r>
              <a:rPr lang="ko-KR" altLang="en-US" u="sng" dirty="0" err="1" smtClean="0">
                <a:uFill>
                  <a:solidFill>
                    <a:srgbClr val="C00000"/>
                  </a:solidFill>
                </a:uFill>
              </a:rPr>
              <a:t>통화량만을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 이용하였다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u="sng" dirty="0" smtClean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endParaRPr lang="en-US" altLang="ko-KR" u="sng" dirty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endParaRPr lang="en-US" altLang="ko-KR" u="sng" dirty="0" smtClean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최적 장소를 콜택시 데이터와 최다 이용 </a:t>
            </a:r>
            <a:r>
              <a:rPr lang="ko-KR" altLang="en-US" u="sng" dirty="0" err="1" smtClean="0">
                <a:uFill>
                  <a:solidFill>
                    <a:srgbClr val="C00000"/>
                  </a:solidFill>
                </a:uFill>
              </a:rPr>
              <a:t>정류장만을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 이용하였다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u="sng" dirty="0" smtClean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endParaRPr lang="en-US" altLang="ko-KR" u="sng" dirty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endParaRPr lang="en-US" altLang="ko-KR" u="sng" dirty="0">
              <a:uFill>
                <a:solidFill>
                  <a:srgbClr val="C00000"/>
                </a:solidFill>
              </a:uFill>
            </a:endParaRPr>
          </a:p>
          <a:p>
            <a:pPr marL="342900" indent="-342900">
              <a:buAutoNum type="arabicPeriod"/>
            </a:pP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노선과 최적 장소 비교 시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, 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거리 </a:t>
            </a:r>
            <a:r>
              <a:rPr lang="en-US" altLang="ko-KR" u="sng" dirty="0" smtClean="0">
                <a:uFill>
                  <a:solidFill>
                    <a:srgbClr val="C00000"/>
                  </a:solidFill>
                </a:uFill>
              </a:rPr>
              <a:t>0.002</a:t>
            </a:r>
            <a:r>
              <a:rPr lang="ko-KR" altLang="en-US" u="sng" dirty="0" smtClean="0">
                <a:uFill>
                  <a:solidFill>
                    <a:srgbClr val="C00000"/>
                  </a:solidFill>
                </a:uFill>
              </a:rPr>
              <a:t>라는 주관적인 값을 사용하였다</a:t>
            </a:r>
            <a:r>
              <a:rPr lang="en-US" altLang="ko-KR" u="sng" dirty="0">
                <a:uFill>
                  <a:solidFill>
                    <a:srgbClr val="C00000"/>
                  </a:solidFill>
                </a:uFill>
              </a:rPr>
              <a:t>.</a:t>
            </a:r>
            <a:endParaRPr lang="en-US" altLang="ko-KR" u="sng" dirty="0" smtClean="0">
              <a:uFill>
                <a:solidFill>
                  <a:srgbClr val="C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9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03848" y="2353444"/>
            <a:ext cx="27363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 smtClean="0">
                <a:latin typeface="나눔명조" panose="02020603020101020101" charset="-127"/>
                <a:ea typeface="나눔명조" panose="02020603020101020101" charset="-127"/>
              </a:rPr>
              <a:t>THANK YOU  FOR YOUR TIME</a:t>
            </a:r>
          </a:p>
          <a:p>
            <a:pPr algn="dist"/>
            <a:r>
              <a:rPr lang="ko-KR" altLang="en-US" spc="-300" dirty="0" smtClean="0">
                <a:latin typeface="나눔명조" panose="02020603020101020101" charset="-127"/>
                <a:ea typeface="나눔명조" panose="02020603020101020101" charset="-127"/>
              </a:rPr>
              <a:t>감사합니다</a:t>
            </a:r>
            <a:endParaRPr lang="ko-KR" altLang="en-US" spc="-3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985027" y="5161756"/>
            <a:ext cx="1245954" cy="288032"/>
          </a:xfrm>
          <a:prstGeom prst="roundRect">
            <a:avLst/>
          </a:prstGeom>
          <a:solidFill>
            <a:srgbClr val="9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7302" y="5185983"/>
            <a:ext cx="1581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나눔명조" panose="02020603020101020101" charset="-127"/>
                <a:ea typeface="나눔명조" panose="02020603020101020101" charset="-127"/>
              </a:rPr>
              <a:t>심야버스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나눔명조" panose="02020603020101020101" charset="-127"/>
                <a:ea typeface="나눔명조" panose="02020603020101020101" charset="-127"/>
              </a:rPr>
              <a:t>최적노선</a:t>
            </a:r>
            <a:endParaRPr lang="ko-KR" altLang="en-US" sz="1000" b="1" dirty="0">
              <a:solidFill>
                <a:schemeClr val="bg1"/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Step1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2441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버스에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대한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전반적인 현황 분석</a:t>
            </a:r>
          </a:p>
          <a:p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대전시버스운송사업조합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467174075"/>
              </p:ext>
            </p:extLst>
          </p:nvPr>
        </p:nvGraphicFramePr>
        <p:xfrm>
          <a:off x="2699792" y="1489348"/>
          <a:ext cx="3816424" cy="3271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056908" y="2569468"/>
            <a:ext cx="1112242" cy="1008112"/>
            <a:chOff x="1898678" y="1983116"/>
            <a:chExt cx="1393271" cy="127604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모서리가 둥근 직사각형 4"/>
            <p:cNvSpPr txBox="1"/>
            <p:nvPr/>
          </p:nvSpPr>
          <p:spPr>
            <a:xfrm>
              <a:off x="1898678" y="2045075"/>
              <a:ext cx="1393271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전체</a:t>
              </a:r>
              <a:endParaRPr lang="en-US" altLang="ko-KR" sz="2000" kern="1200" dirty="0" smtClean="0">
                <a:latin typeface="나눔명조" panose="02020603020101020101" charset="-127"/>
                <a:ea typeface="나눔명조" panose="02020603020101020101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99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03848" y="1233821"/>
            <a:ext cx="2808312" cy="399543"/>
            <a:chOff x="1898678" y="1983116"/>
            <a:chExt cx="1393271" cy="127604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모서리가 둥근 직사각형 4"/>
            <p:cNvSpPr txBox="1"/>
            <p:nvPr/>
          </p:nvSpPr>
          <p:spPr>
            <a:xfrm>
              <a:off x="1898678" y="2045075"/>
              <a:ext cx="1393271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대전 버스 현황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Step1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2441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전반적인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현황 분석</a:t>
            </a:r>
          </a:p>
          <a:p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wikipedia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87548"/>
              </p:ext>
            </p:extLst>
          </p:nvPr>
        </p:nvGraphicFramePr>
        <p:xfrm>
          <a:off x="251520" y="1661572"/>
          <a:ext cx="8712972" cy="2559305"/>
        </p:xfrm>
        <a:graphic>
          <a:graphicData uri="http://schemas.openxmlformats.org/drawingml/2006/table">
            <a:tbl>
              <a:tblPr/>
              <a:tblGrid>
                <a:gridCol w="726081">
                  <a:extLst>
                    <a:ext uri="{9D8B030D-6E8A-4147-A177-3AD203B41FA5}">
                      <a16:colId xmlns:a16="http://schemas.microsoft.com/office/drawing/2014/main" val="1661887258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188249046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4050494594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3167419343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45137496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451393461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243295330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4292191023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2162351779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3366618431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4267019260"/>
                    </a:ext>
                  </a:extLst>
                </a:gridCol>
                <a:gridCol w="726081">
                  <a:extLst>
                    <a:ext uri="{9D8B030D-6E8A-4147-A177-3AD203B41FA5}">
                      <a16:colId xmlns:a16="http://schemas.microsoft.com/office/drawing/2014/main" val="1457514668"/>
                    </a:ext>
                  </a:extLst>
                </a:gridCol>
              </a:tblGrid>
              <a:tr h="3124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종류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나이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카드 </a:t>
                      </a:r>
                      <a:r>
                        <a:rPr lang="en-US" altLang="ko-KR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현금 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종류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나이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카드 </a:t>
                      </a:r>
                      <a:r>
                        <a:rPr lang="en-US" altLang="ko-KR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현금 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종류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나이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카드 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현금 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원</a:t>
                      </a:r>
                      <a:r>
                        <a:rPr lang="en-US" altLang="ko-KR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)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466297"/>
                  </a:ext>
                </a:extLst>
              </a:tr>
              <a:tr h="5727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BRT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대인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u="sng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1700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1900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일반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3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대인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u="sng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1250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1400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rgbClr val="FFFFFF"/>
                          </a:solidFill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마을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2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대인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u="sng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1100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1200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21158"/>
                  </a:ext>
                </a:extLst>
              </a:tr>
              <a:tr h="83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청소년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1100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1300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청소년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750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900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청소년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650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700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89339"/>
                  </a:ext>
                </a:extLst>
              </a:tr>
              <a:tr h="83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어린이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700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700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어린이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350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400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어린이</a:t>
                      </a:r>
                      <a:endParaRPr lang="en-US" altLang="ko-KR" sz="1200" dirty="0">
                        <a:effectLst/>
                        <a:latin typeface="나눔명조" panose="02020603020101020101" charset="-127"/>
                        <a:ea typeface="나눔명조" panose="02020603020101020101" charset="-127"/>
                      </a:endParaRP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300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  <a:latin typeface="나눔명조" panose="02020603020101020101" charset="-127"/>
                          <a:ea typeface="나눔명조" panose="02020603020101020101" charset="-127"/>
                        </a:rPr>
                        <a:t>350</a:t>
                      </a:r>
                    </a:p>
                  </a:txBody>
                  <a:tcPr marL="65033" marR="65033" marT="32516" marB="3251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53517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3" y="4454450"/>
            <a:ext cx="482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      인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	: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만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19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세 이상</a:t>
            </a:r>
            <a:endParaRPr lang="en-US" altLang="ko-KR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청 소 년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	: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만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13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세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~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만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18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세</a:t>
            </a:r>
            <a:endParaRPr lang="en-US" altLang="ko-KR" dirty="0" smtClean="0">
              <a:latin typeface="나눔명조" panose="02020603020101020101" charset="-127"/>
              <a:ea typeface="나눔명조" panose="02020603020101020101" charset="-127"/>
            </a:endParaRPr>
          </a:p>
          <a:p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어 린 이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	: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만  </a:t>
            </a:r>
            <a:r>
              <a:rPr lang="ko-KR" altLang="en-US" sz="1100" dirty="0" smtClean="0">
                <a:latin typeface="나눔명조" panose="02020603020101020101" charset="-127"/>
                <a:ea typeface="나눔명조" panose="02020603020101020101" charset="-127"/>
              </a:rPr>
              <a:t>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7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세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~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만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12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세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03848" y="1129308"/>
            <a:ext cx="2808312" cy="399543"/>
            <a:chOff x="1898678" y="1983116"/>
            <a:chExt cx="1393271" cy="127604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>
              <a:off x="1898678" y="2045075"/>
              <a:ext cx="1393271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대전 버스 </a:t>
              </a:r>
              <a:r>
                <a:rPr lang="ko-KR" altLang="en-US" sz="2000" kern="1200" dirty="0" err="1" smtClean="0">
                  <a:latin typeface="나눔명조" panose="02020603020101020101" charset="-127"/>
                  <a:ea typeface="나눔명조" panose="02020603020101020101" charset="-127"/>
                </a:rPr>
                <a:t>요금표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5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Step1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2441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버스에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대한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전반적인 현황 분석</a:t>
            </a:r>
          </a:p>
          <a:p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5908" y="5377780"/>
            <a:ext cx="1306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한국교통안전공단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03848" y="1129308"/>
            <a:ext cx="2808312" cy="399543"/>
            <a:chOff x="1898678" y="1983116"/>
            <a:chExt cx="1393271" cy="127604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모서리가 둥근 직사각형 4"/>
            <p:cNvSpPr txBox="1"/>
            <p:nvPr/>
          </p:nvSpPr>
          <p:spPr>
            <a:xfrm>
              <a:off x="1898678" y="2045075"/>
              <a:ext cx="1393271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대전 버스 이용실태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23527" y="-165068"/>
            <a:ext cx="63998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057" name="_x349487768" descr="EMB0000061848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84" y="1956612"/>
            <a:ext cx="3384376" cy="32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54868" y="3054312"/>
            <a:ext cx="737989" cy="155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123728" y="2698013"/>
            <a:ext cx="1152128" cy="293951"/>
          </a:xfrm>
          <a:prstGeom prst="wedgeRoundRectCallout">
            <a:avLst>
              <a:gd name="adj1" fmla="val -96359"/>
              <a:gd name="adj2" fmla="val 926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명조" panose="02020603020101020101" charset="-127"/>
                <a:ea typeface="나눔명조" panose="02020603020101020101" charset="-127"/>
              </a:rPr>
              <a:t>전국 </a:t>
            </a:r>
            <a:r>
              <a:rPr lang="en-US" altLang="ko-KR" sz="1400" dirty="0" smtClean="0">
                <a:latin typeface="나눔명조" panose="02020603020101020101" charset="-127"/>
                <a:ea typeface="나눔명조" panose="02020603020101020101" charset="-127"/>
              </a:rPr>
              <a:t>7</a:t>
            </a:r>
            <a:r>
              <a:rPr lang="ko-KR" altLang="en-US" sz="1400" dirty="0" smtClean="0">
                <a:latin typeface="나눔명조" panose="02020603020101020101" charset="-127"/>
                <a:ea typeface="나눔명조" panose="02020603020101020101" charset="-127"/>
              </a:rPr>
              <a:t>위</a:t>
            </a:r>
            <a:endParaRPr lang="ko-KR" altLang="en-US" sz="140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64045" y="1567876"/>
            <a:ext cx="2455473" cy="329245"/>
            <a:chOff x="1829015" y="1983116"/>
            <a:chExt cx="1532598" cy="1276045"/>
          </a:xfrm>
          <a:solidFill>
            <a:srgbClr val="002060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모서리가 둥근 직사각형 4"/>
            <p:cNvSpPr txBox="1"/>
            <p:nvPr/>
          </p:nvSpPr>
          <p:spPr>
            <a:xfrm>
              <a:off x="1829015" y="2045076"/>
              <a:ext cx="1532598" cy="115146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시도별 버스 이용률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5338210" y="-342076"/>
            <a:ext cx="56245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059" name="_x164357024" descr="EMB0000061848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1956612"/>
            <a:ext cx="3410253" cy="3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538311" y="1567876"/>
            <a:ext cx="2971123" cy="329245"/>
            <a:chOff x="1668092" y="1983116"/>
            <a:chExt cx="1854444" cy="1276045"/>
          </a:xfrm>
          <a:solidFill>
            <a:srgbClr val="002060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모서리가 둥근 직사각형 4"/>
            <p:cNvSpPr txBox="1"/>
            <p:nvPr/>
          </p:nvSpPr>
          <p:spPr>
            <a:xfrm>
              <a:off x="1668092" y="2045076"/>
              <a:ext cx="1854444" cy="115146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err="1" smtClean="0">
                  <a:latin typeface="나눔명조" panose="02020603020101020101" charset="-127"/>
                  <a:ea typeface="나눔명조" panose="02020603020101020101" charset="-127"/>
                </a:rPr>
                <a:t>요일별</a:t>
              </a: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 </a:t>
              </a:r>
              <a:r>
                <a:rPr lang="ko-KR" altLang="en-US" sz="2000" dirty="0" err="1" smtClean="0">
                  <a:latin typeface="나눔명조" panose="02020603020101020101" charset="-127"/>
                  <a:ea typeface="나눔명조" panose="02020603020101020101" charset="-127"/>
                </a:rPr>
                <a:t>대전버스</a:t>
              </a:r>
              <a:r>
                <a:rPr lang="ko-KR" altLang="en-US" sz="2000" dirty="0" smtClean="0">
                  <a:latin typeface="나눔명조" panose="02020603020101020101" charset="-127"/>
                  <a:ea typeface="나눔명조" panose="02020603020101020101" charset="-127"/>
                </a:rPr>
                <a:t> 이용률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25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Step1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2441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버스에 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전반적인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현황 분석</a:t>
            </a:r>
          </a:p>
          <a:p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한국교통안전공단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921396"/>
            <a:ext cx="4464496" cy="27088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98073" y="1377837"/>
            <a:ext cx="6019868" cy="399543"/>
            <a:chOff x="1575370" y="1983116"/>
            <a:chExt cx="2039888" cy="127604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나눔명조" panose="02020603020101020101" charset="-127"/>
                  <a:ea typeface="나눔명조" panose="02020603020101020101" charset="-127"/>
                </a:rPr>
                <a:t>대전 최다 이용 정류장 </a:t>
              </a:r>
              <a:r>
                <a:rPr lang="en-US" altLang="ko-KR" sz="2000" dirty="0">
                  <a:latin typeface="나눔명조" panose="02020603020101020101" charset="-127"/>
                  <a:ea typeface="나눔명조" panose="02020603020101020101" charset="-127"/>
                </a:rPr>
                <a:t>2018</a:t>
              </a:r>
              <a:r>
                <a:rPr lang="ko-KR" altLang="en-US" sz="2000" dirty="0">
                  <a:latin typeface="나눔명조" panose="02020603020101020101" charset="-127"/>
                  <a:ea typeface="나눔명조" panose="02020603020101020101" charset="-127"/>
                </a:rPr>
                <a:t>년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21396"/>
            <a:ext cx="2946469" cy="2708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2492" y="4873724"/>
            <a:ext cx="6019868" cy="369332"/>
          </a:xfrm>
          <a:prstGeom prst="rect">
            <a:avLst/>
          </a:prstGeom>
          <a:noFill/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터미널</a:t>
            </a:r>
            <a:r>
              <a:rPr lang="en-US" altLang="ko-KR" dirty="0">
                <a:latin typeface="나눔명조" panose="02020603020101020101" charset="-127"/>
                <a:ea typeface="나눔명조" panose="02020603020101020101" charset="-127"/>
              </a:rPr>
              <a:t> 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기차역</a:t>
            </a:r>
            <a:r>
              <a:rPr lang="en-US" altLang="ko-KR" dirty="0">
                <a:latin typeface="나눔명조" panose="02020603020101020101" charset="-127"/>
                <a:ea typeface="나눔명조" panose="02020603020101020101" charset="-127"/>
              </a:rPr>
              <a:t> 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지하철역</a:t>
            </a:r>
            <a:r>
              <a:rPr lang="en-US" altLang="ko-KR" dirty="0">
                <a:latin typeface="나눔명조" panose="02020603020101020101" charset="-127"/>
                <a:ea typeface="나눔명조" panose="02020603020101020101" charset="-127"/>
              </a:rPr>
              <a:t> 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번화가에서 버스 </a:t>
            </a:r>
            <a:r>
              <a:rPr lang="ko-KR" altLang="en-US" dirty="0" err="1">
                <a:latin typeface="나눔명조" panose="02020603020101020101" charset="-127"/>
                <a:ea typeface="나눔명조" panose="02020603020101020101" charset="-127"/>
              </a:rPr>
              <a:t>이용량이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 많다</a:t>
            </a:r>
            <a:r>
              <a:rPr lang="en-US" altLang="ko-KR" dirty="0">
                <a:latin typeface="나눔명조" panose="02020603020101020101" charset="-127"/>
                <a:ea typeface="나눔명조" panose="02020603020101020101" charset="-127"/>
              </a:rPr>
              <a:t>.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5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Step2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버스에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불만족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사항에 대한 분석</a:t>
            </a:r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NAVER</a:t>
            </a:r>
            <a:endParaRPr lang="ko-KR" altLang="en-US" sz="1000" b="1" dirty="0" err="1" smtClean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91680" y="1309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65987" y="1377837"/>
            <a:ext cx="7284041" cy="399543"/>
            <a:chOff x="1575370" y="1983116"/>
            <a:chExt cx="2039888" cy="127604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smtClean="0">
                  <a:latin typeface="나눔명조" panose="02020603020101020101" charset="-127"/>
                  <a:ea typeface="나눔명조" panose="02020603020101020101" charset="-127"/>
                </a:rPr>
                <a:t>Key word = </a:t>
              </a:r>
              <a:r>
                <a:rPr lang="ko-KR" altLang="en-US" sz="2000" dirty="0" err="1" smtClean="0">
                  <a:latin typeface="나눔명조" panose="02020603020101020101" charset="-127"/>
                  <a:ea typeface="나눔명조" panose="02020603020101020101" charset="-127"/>
                </a:rPr>
                <a:t>대전버스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79712" y="15242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7582064" descr="EMB0000903012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612" r="1336" b="3379"/>
          <a:stretch/>
        </p:blipFill>
        <p:spPr bwMode="auto">
          <a:xfrm>
            <a:off x="4572000" y="2397565"/>
            <a:ext cx="4248472" cy="2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20079" y="6634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46108288" descr="EMB0000903012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1201" r="1333" b="2177"/>
          <a:stretch/>
        </p:blipFill>
        <p:spPr bwMode="auto">
          <a:xfrm>
            <a:off x="283589" y="2397565"/>
            <a:ext cx="4092319" cy="20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395263" y="1843083"/>
            <a:ext cx="1743741" cy="399543"/>
            <a:chOff x="1575370" y="1983116"/>
            <a:chExt cx="2039888" cy="127604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latin typeface="나눔명조" panose="02020603020101020101" charset="-127"/>
                  <a:ea typeface="나눔명조" panose="02020603020101020101" charset="-127"/>
                </a:rPr>
                <a:t>news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868144" y="1849388"/>
            <a:ext cx="1743741" cy="399543"/>
            <a:chOff x="1575370" y="1983116"/>
            <a:chExt cx="2039888" cy="127604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latin typeface="나눔명조" panose="02020603020101020101" charset="-127"/>
                  <a:ea typeface="나눔명조" panose="02020603020101020101" charset="-127"/>
                </a:rPr>
                <a:t>blog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Step2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버스에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대한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불만족 </a:t>
            </a:r>
            <a:r>
              <a:rPr lang="ko-KR" altLang="en-US" dirty="0">
                <a:latin typeface="나눔명조" panose="02020603020101020101" charset="-127"/>
                <a:ea typeface="나눔명조" panose="02020603020101020101" charset="-127"/>
              </a:rPr>
              <a:t>사항에 대한 분석</a:t>
            </a:r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5377780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나무위키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91680" y="1309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64356808" descr="EMB0000061848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8640"/>
            <a:ext cx="5400675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965987" y="1377837"/>
            <a:ext cx="7284041" cy="399543"/>
            <a:chOff x="1575370" y="1983116"/>
            <a:chExt cx="2039888" cy="127604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957290" y="1983116"/>
              <a:ext cx="1276045" cy="12760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>
              <a:off x="1575370" y="2045075"/>
              <a:ext cx="2039888" cy="11514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 smtClean="0">
                  <a:latin typeface="나눔명조" panose="02020603020101020101" charset="-127"/>
                  <a:ea typeface="나눔명조" panose="02020603020101020101" charset="-127"/>
                </a:rPr>
                <a:t>불만족 사항에 대한 </a:t>
              </a:r>
              <a:r>
                <a:rPr lang="ko-KR" altLang="en-US" sz="2000" kern="1200" dirty="0" err="1" smtClean="0">
                  <a:latin typeface="나눔명조" panose="02020603020101020101" charset="-127"/>
                  <a:ea typeface="나눔명조" panose="02020603020101020101" charset="-127"/>
                </a:rPr>
                <a:t>워드클라우드</a:t>
              </a:r>
              <a:endParaRPr lang="ko-KR" altLang="en-US" sz="2000" kern="1200" dirty="0">
                <a:latin typeface="나눔명조" panose="02020603020101020101" charset="-127"/>
                <a:ea typeface="나눔명조" panose="02020603020101020101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851161" y="3297990"/>
            <a:ext cx="792847" cy="4236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60921" y="2062154"/>
            <a:ext cx="162302" cy="5717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62051" y="3286290"/>
            <a:ext cx="230943" cy="643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57454" y="4222478"/>
            <a:ext cx="151021" cy="593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03309" y="4089011"/>
            <a:ext cx="481935" cy="155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79403" y="2777222"/>
            <a:ext cx="144016" cy="463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67945" y="4441676"/>
            <a:ext cx="576064" cy="2925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5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05772"/>
            <a:ext cx="9144000" cy="4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26501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Step3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623" y="724419"/>
            <a:ext cx="46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타 도시 대비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 버스에 대한 부족한 점</a:t>
            </a:r>
            <a:endParaRPr lang="ko-KR" altLang="en-US" spc="-150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charset="-127"/>
              <a:ea typeface="나눔명조" panose="0202060302010102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5377780"/>
            <a:ext cx="2315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네이버 뉴스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서울시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나눔명조" panose="02020603020101020101" charset="-127"/>
                <a:ea typeface="나눔명조" panose="02020603020101020101" charset="-127"/>
              </a:rPr>
              <a:t>교통정보과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명조" panose="02020603020101020101" charset="-127"/>
              <a:ea typeface="나눔명조" panose="0202060302010102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5" y="1345332"/>
            <a:ext cx="2863032" cy="19316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1669"/>
            <a:ext cx="4392488" cy="3512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4" y="3577580"/>
            <a:ext cx="2943796" cy="1020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2492" y="4873724"/>
            <a:ext cx="6019868" cy="369332"/>
          </a:xfrm>
          <a:prstGeom prst="rect">
            <a:avLst/>
          </a:prstGeom>
          <a:noFill/>
          <a:ln w="28575">
            <a:solidFill>
              <a:srgbClr val="9D010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서울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경기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,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광주 잇따른 심야버스 운행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… </a:t>
            </a:r>
            <a:r>
              <a:rPr lang="ko-KR" altLang="en-US" dirty="0" smtClean="0">
                <a:latin typeface="나눔명조" panose="02020603020101020101" charset="-127"/>
                <a:ea typeface="나눔명조" panose="02020603020101020101" charset="-127"/>
              </a:rPr>
              <a:t>대전은 </a:t>
            </a:r>
            <a:r>
              <a:rPr lang="en-US" altLang="ko-KR" dirty="0" smtClean="0">
                <a:latin typeface="나눔명조" panose="02020603020101020101" charset="-127"/>
                <a:ea typeface="나눔명조" panose="02020603020101020101" charset="-127"/>
              </a:rPr>
              <a:t>?</a:t>
            </a:r>
            <a:endParaRPr lang="ko-KR" altLang="en-US" dirty="0">
              <a:latin typeface="나눔명조" panose="02020603020101020101" charset="-127"/>
              <a:ea typeface="나눔명조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6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609</Words>
  <Application>Microsoft Office PowerPoint</Application>
  <PresentationFormat>화면 슬라이드 쇼(16:10)</PresentationFormat>
  <Paragraphs>238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나눔명조</vt:lpstr>
      <vt:lpstr>맑은 고딕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최 연식</cp:lastModifiedBy>
  <cp:revision>57</cp:revision>
  <dcterms:created xsi:type="dcterms:W3CDTF">2016-07-27T03:53:32Z</dcterms:created>
  <dcterms:modified xsi:type="dcterms:W3CDTF">2019-08-11T09:08:43Z</dcterms:modified>
</cp:coreProperties>
</file>